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4" r:id="rId3"/>
    <p:sldId id="257" r:id="rId4"/>
    <p:sldId id="258" r:id="rId5"/>
    <p:sldId id="259" r:id="rId6"/>
    <p:sldId id="260" r:id="rId7"/>
    <p:sldId id="261" r:id="rId8"/>
    <p:sldId id="262" r:id="rId9"/>
    <p:sldId id="277" r:id="rId10"/>
    <p:sldId id="263"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pPr>
              <a:defRPr sz="2400">
                <a:solidFill>
                  <a:srgbClr val="FF2600"/>
                </a:solidFill>
              </a:defRPr>
            </a:pPr>
            <a:r>
              <a:t>This is the Climate Change Template to use for your “</a:t>
            </a:r>
            <a:r>
              <a:rPr b="1"/>
              <a:t>WSU Extension Master Gardener APPROVED</a:t>
            </a:r>
            <a:r>
              <a:t>” presentation.</a:t>
            </a:r>
          </a:p>
          <a:p>
            <a:pPr marL="178244" indent="-178244">
              <a:buSzPct val="100000"/>
              <a:buChar char="-"/>
              <a:defRPr sz="2000">
                <a:solidFill>
                  <a:srgbClr val="FF2600"/>
                </a:solidFill>
              </a:defRPr>
            </a:pPr>
            <a:r>
              <a:t>There are about five ‘Must Use’ slides for Program Consistency + ensuring compliance to the APPROVED process.</a:t>
            </a:r>
          </a:p>
          <a:p>
            <a:pPr marL="178244" indent="-178244">
              <a:buSzPct val="100000"/>
              <a:buChar char="-"/>
              <a:defRPr sz="2000">
                <a:solidFill>
                  <a:srgbClr val="FF2600"/>
                </a:solidFill>
              </a:defRPr>
            </a:pPr>
            <a:r>
              <a:t>But, there are also slides provided to give you formatting flexibility that you can customize as you see fit.</a:t>
            </a:r>
          </a:p>
          <a:p>
            <a:pPr marL="178244" indent="-178244">
              <a:buSzPct val="100000"/>
              <a:buChar char="-"/>
              <a:defRPr sz="2000">
                <a:solidFill>
                  <a:srgbClr val="FF2600"/>
                </a:solidFill>
              </a:defRPr>
            </a:pPr>
            <a:r>
              <a:t>To learn more about the “WSU EMG APPROVED” process, read/download the PDF Guidebook with that title.</a:t>
            </a:r>
          </a:p>
          <a:p>
            <a:pPr marL="178244" indent="-178244">
              <a:buSzPct val="100000"/>
              <a:buChar char="-"/>
              <a:defRPr sz="2000">
                <a:solidFill>
                  <a:srgbClr val="FF2600"/>
                </a:solidFill>
              </a:defRPr>
            </a:pPr>
            <a:r>
              <a:t>Once your presentation passes the review, then a “WSU EMG APPROVED” badge is placed on the first and last slide.</a:t>
            </a:r>
          </a:p>
          <a:p>
            <a:pPr>
              <a:defRPr sz="2000">
                <a:solidFill>
                  <a:srgbClr val="FF2600"/>
                </a:solidFill>
              </a:defRPr>
            </a:pPr>
            <a:br/>
            <a:r>
              <a:t>- This is the first ‘Must Use’.  Note that you are free to replace the image with one more suited to your title.</a:t>
            </a:r>
          </a:p>
          <a:p>
            <a:pPr>
              <a:defRPr sz="2000">
                <a:solidFill>
                  <a:srgbClr val="FF2600"/>
                </a:solidFill>
              </a:defRPr>
            </a:pPr>
            <a:r>
              <a:t>** Delete all red text when you start adding your own Presentation Notes. But, please, leave in the black text.</a:t>
            </a: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t>‘Must Use’ slide:</a:t>
            </a:r>
          </a:p>
          <a:p>
            <a:pPr>
              <a:defRPr sz="2000">
                <a:solidFill>
                  <a:srgbClr val="FF2600"/>
                </a:solidFill>
                <a:latin typeface="Arial"/>
                <a:ea typeface="Arial"/>
                <a:cs typeface="Arial"/>
                <a:sym typeface="Arial"/>
              </a:defRPr>
            </a:pPr>
            <a:r>
              <a:t>To be “WSU EMG APPROVED” you must include the references you used to create the presentation.  In this case, we have both books and website crediting examples for you to follow.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Stone Sans Semibold"/>
                <a:cs typeface="Arial" panose="020B0604020202020204" pitchFamily="34" charset="0"/>
              </a:rPr>
              <a:t>WSU Extension is the front door to the University. It extends non-credit education to people throughout the state.</a:t>
            </a:r>
          </a:p>
          <a:p>
            <a:r>
              <a:rPr lang="en-US" altLang="en-US" dirty="0">
                <a:latin typeface="Stone Sans Semibold"/>
              </a:rPr>
              <a:t>WSU Extension empowers people, organizations, businesses, and communities to find solutions for local issues.</a:t>
            </a:r>
            <a:endParaRPr lang="en-US" altLang="en-US" sz="1400" dirty="0">
              <a:latin typeface="Stone Sans Semibold"/>
            </a:endParaRPr>
          </a:p>
          <a:p>
            <a:r>
              <a:rPr lang="en-US" altLang="en-US" dirty="0">
                <a:latin typeface="Stone Sans Semibold"/>
              </a:rPr>
              <a:t>WSU Extension is recognized for its science-based educational programs and collaboration with community partners to create a culture of life-long learning.</a:t>
            </a:r>
          </a:p>
          <a:p>
            <a:r>
              <a:rPr lang="en-US" altLang="en-US" sz="1400" dirty="0">
                <a:latin typeface="Stone Sans Semibold"/>
              </a:rPr>
              <a:t>Such programs include 4H, Agriculture, Community and Economic Development, Youth and Families, Nutrition, Gardening and natural resources.</a:t>
            </a:r>
          </a:p>
          <a:p>
            <a:endParaRPr lang="en-US" dirty="0"/>
          </a:p>
        </p:txBody>
      </p:sp>
    </p:spTree>
    <p:extLst>
      <p:ext uri="{BB962C8B-B14F-4D97-AF65-F5344CB8AC3E}">
        <p14:creationId xmlns:p14="http://schemas.microsoft.com/office/powerpoint/2010/main" val="59795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t>‘Must Use’ slide:</a:t>
            </a:r>
          </a:p>
          <a:p>
            <a:pPr marL="178244" indent="-178244">
              <a:buSzPct val="100000"/>
              <a:buChar char="-"/>
              <a:defRPr sz="2000">
                <a:solidFill>
                  <a:srgbClr val="FF2600"/>
                </a:solidFill>
              </a:defRPr>
            </a:pPr>
            <a: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t>Suggest you cover this while handing out your questions/evaluation form.</a:t>
            </a:r>
          </a:p>
          <a:p>
            <a:pPr>
              <a:defRPr sz="2000">
                <a:solidFill>
                  <a:srgbClr val="FF2600"/>
                </a:solidFill>
              </a:defRPr>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t>‘Must Use’ slide:</a:t>
            </a:r>
            <a:r>
              <a:rPr>
                <a:solidFill>
                  <a:srgbClr val="000000"/>
                </a:solidFill>
              </a:rPr>
              <a:t> Program provided wording to ‘frame’ the Climate Change issue.</a:t>
            </a:r>
            <a:br>
              <a:rPr>
                <a:solidFill>
                  <a:srgbClr val="000000"/>
                </a:solidFill>
              </a:rPr>
            </a:br>
            <a:endParaRPr>
              <a:solidFill>
                <a:srgbClr val="000000"/>
              </a:solidFill>
            </a:endParaRPr>
          </a:p>
          <a:p>
            <a:pPr>
              <a:defRPr sz="2000">
                <a:latin typeface="Arial"/>
                <a:ea typeface="Arial"/>
                <a:cs typeface="Arial"/>
                <a:sym typeface="Arial"/>
              </a:defRPr>
            </a:pPr>
            <a:r>
              <a:t>Warmer winters, hotter summers, flooding and droughts affect plant growth and impact the many organisms that interact with plants (insects, pollinators, diseases and microbes).   Home gardeners have an important role to play in combating climate change. Choosing human-powered tools like push mowers, rakes and hand clippers over gas-powered tools such as lawn mowers and leaf blowers can reduce greenhouse gas emissions. Choosing resilient plants that are well adapted to your soil and climate and using research-based horticulture practices to manage soil will help keep your landscape resilient. Composting on-site closes the loop on waste and yields valuable nutrients and helps to reduce methane emissions from landfills.</a:t>
            </a:r>
          </a:p>
          <a:p>
            <a:pPr>
              <a:defRPr sz="2000"/>
            </a:pPr>
            <a:endParaRPr/>
          </a:p>
          <a:p>
            <a:pPr>
              <a:spcBef>
                <a:spcPts val="400"/>
              </a:spcBef>
              <a:defRPr sz="2000"/>
            </a:pPr>
            <a:r>
              <a:t>This talk on [insert title] will give you a better understanding of the importance of creating resilient landscapes that can thrive in a changing climate, help you recognize that we all have a role to play in reducing the impact of climate change on our society and will provide you with specific techniques that you can use to build and maintain resilient landscapes in your own spaces.</a:t>
            </a:r>
          </a:p>
          <a:p>
            <a:pPr>
              <a:spcBef>
                <a:spcPts val="400"/>
              </a:spcBef>
              <a:defRPr sz="2000"/>
            </a:pPr>
            <a:endParaRPr/>
          </a:p>
          <a:p>
            <a:pPr>
              <a:spcBef>
                <a:spcPts val="400"/>
              </a:spcBef>
              <a:defRPr sz="2000"/>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2400">
                <a:solidFill>
                  <a:srgbClr val="FF2600"/>
                </a:solidFill>
              </a:defRPr>
            </a:pPr>
            <a:r>
              <a:t>Optional Slide, provided for you to use or not.</a:t>
            </a:r>
          </a:p>
          <a:p>
            <a:pPr>
              <a:defRPr sz="2400">
                <a:solidFill>
                  <a:srgbClr val="FF2600"/>
                </a:solidFill>
              </a:defRPr>
            </a:pPr>
            <a:endParaRPr/>
          </a:p>
          <a:p>
            <a:pPr>
              <a:defRPr sz="2000">
                <a:solidFill>
                  <a:srgbClr val="FF2600"/>
                </a:solidFill>
              </a:defRPr>
            </a:pPr>
            <a:r>
              <a:t>It is ‘text left, picture right’… and if you have been watching closely, on ‘Must Use’ slide #2, there is a background that repeats ‘WSU’.  You can copy that and add it here, if you want.  Also, the inclusion of the ‘Climate Change’ graphic is optional.</a:t>
            </a:r>
          </a:p>
          <a:p>
            <a:pPr>
              <a:defRPr sz="2000">
                <a:solidFill>
                  <a:srgbClr val="FF2600"/>
                </a:solidFill>
              </a:defRPr>
            </a:pPr>
            <a:r>
              <a:t>Picture, of course, can be replaced.  But note that this is the first inclusion of a ‘Photo credit:’ It is the proper formatting to use to get ‘WSU EMG APPROVED’ badge</a:t>
            </a:r>
          </a:p>
          <a:p>
            <a:pPr>
              <a:defRPr sz="2000">
                <a:solidFill>
                  <a:srgbClr val="FF2600"/>
                </a:solidFill>
              </a:defRPr>
            </a:pPr>
            <a:endParaRPr/>
          </a:p>
          <a:p>
            <a:pPr>
              <a:defRPr sz="2000">
                <a:solidFill>
                  <a:srgbClr val="FF2600"/>
                </a:solidFill>
              </a:defRPr>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a:defRPr sz="2400">
                <a:solidFill>
                  <a:srgbClr val="FF2600"/>
                </a:solidFill>
              </a:defRPr>
            </a:pPr>
            <a:r>
              <a:t>Optional Slide, provided for you to use or not.</a:t>
            </a:r>
          </a:p>
          <a:p>
            <a:pPr>
              <a:defRPr sz="2400">
                <a:solidFill>
                  <a:srgbClr val="FF2600"/>
                </a:solidFill>
              </a:defRPr>
            </a:pPr>
            <a:endParaRPr/>
          </a:p>
          <a:p>
            <a:pPr>
              <a:defRPr sz="2000">
                <a:solidFill>
                  <a:srgbClr val="FF2600"/>
                </a:solidFill>
              </a:defRPr>
            </a:pPr>
            <a:r>
              <a:t>It is ‘text right, picture left’… ‘Climate Change’ graphic is optional.</a:t>
            </a:r>
          </a:p>
          <a:p>
            <a:pPr>
              <a:defRPr sz="2000">
                <a:solidFill>
                  <a:srgbClr val="FF2600"/>
                </a:solidFill>
              </a:defRPr>
            </a:pPr>
            <a:r>
              <a:t>Picture, of course, can be replaced. </a:t>
            </a: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a:p>
            <a:pPr>
              <a:defRPr sz="2000">
                <a:solidFill>
                  <a:srgbClr val="FF2600"/>
                </a:solidFill>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a:defRPr sz="2400">
                <a:solidFill>
                  <a:srgbClr val="FF2600"/>
                </a:solidFill>
              </a:defRPr>
            </a:pPr>
            <a:r>
              <a:t>Optional Slide, provided for you to use or not.</a:t>
            </a:r>
          </a:p>
          <a:p>
            <a:pPr>
              <a:defRPr sz="2400">
                <a:solidFill>
                  <a:srgbClr val="FF2600"/>
                </a:solidFill>
              </a:defRPr>
            </a:pPr>
            <a:endParaRPr/>
          </a:p>
          <a:p>
            <a:pPr>
              <a:defRPr sz="2000">
                <a:solidFill>
                  <a:srgbClr val="FF2600"/>
                </a:solidFill>
              </a:defRPr>
            </a:pPr>
            <a:r>
              <a:t>It is ‘Two Column Text’… Picture, of course, can be replaced. </a:t>
            </a: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000FF"/>
                </a:solidFill>
                <a:uFill>
                  <a:solidFill>
                    <a:srgbClr val="0000FF"/>
                  </a:solidFill>
                </a:uFill>
                <a:hlinkClick r:id="rId3"/>
              </a:rPr>
              <a:t>Statewide Program Leader</a:t>
            </a:r>
            <a:r>
              <a:t> if you require this information in a different format.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defRPr sz="2400">
                <a:solidFill>
                  <a:srgbClr val="FF2600"/>
                </a:solidFill>
                <a:latin typeface="Arial"/>
                <a:ea typeface="Arial"/>
                <a:cs typeface="Arial"/>
                <a:sym typeface="Arial"/>
              </a:defRPr>
            </a:pPr>
            <a:r>
              <a:t>‘Must Use’ slide:</a:t>
            </a:r>
            <a:br/>
            <a:r>
              <a:rPr sz="2000"/>
              <a:t>Standard way to end your presentation…. But for the PDF version, you need to add….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9</a:t>
            </a:fld>
            <a:endParaRPr lang="en-US"/>
          </a:p>
        </p:txBody>
      </p:sp>
    </p:spTree>
    <p:extLst>
      <p:ext uri="{BB962C8B-B14F-4D97-AF65-F5344CB8AC3E}">
        <p14:creationId xmlns:p14="http://schemas.microsoft.com/office/powerpoint/2010/main" val="364103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homegrownnationalpark.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www.facebook.com/WSUMGProgram" TargetMode="External"/><Relationship Id="rId3" Type="http://schemas.openxmlformats.org/officeDocument/2006/relationships/image" Target="../media/image19.png"/><Relationship Id="rId7" Type="http://schemas.openxmlformats.org/officeDocument/2006/relationships/hyperlink" Target="http://inhttp:/mastergardener.wsu.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2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12" descr="Picture 12"/>
          <p:cNvPicPr>
            <a:picLocks noChangeAspect="1"/>
          </p:cNvPicPr>
          <p:nvPr/>
        </p:nvPicPr>
        <p:blipFill>
          <a:blip r:embed="rId3">
            <a:alphaModFix amt="20000"/>
          </a:blip>
          <a:srcRect t="27196" r="52798"/>
          <a:stretch>
            <a:fillRect/>
          </a:stretch>
        </p:blipFill>
        <p:spPr>
          <a:xfrm>
            <a:off x="4849772" y="45639"/>
            <a:ext cx="7342231" cy="6766562"/>
          </a:xfrm>
          <a:prstGeom prst="rect">
            <a:avLst/>
          </a:prstGeom>
          <a:ln w="12700">
            <a:miter lim="400000"/>
          </a:ln>
        </p:spPr>
      </p:pic>
      <p:pic>
        <p:nvPicPr>
          <p:cNvPr id="95" name="image2.jpeg" descr="image2.jpeg"/>
          <p:cNvPicPr>
            <a:picLocks noChangeAspect="1"/>
          </p:cNvPicPr>
          <p:nvPr/>
        </p:nvPicPr>
        <p:blipFill>
          <a:blip r:embed="rId4"/>
          <a:srcRect l="6149" r="6149"/>
          <a:stretch>
            <a:fillRect/>
          </a:stretch>
        </p:blipFill>
        <p:spPr>
          <a:xfrm>
            <a:off x="-10414" y="-54175"/>
            <a:ext cx="4887552" cy="6966286"/>
          </a:xfrm>
          <a:prstGeom prst="rect">
            <a:avLst/>
          </a:prstGeom>
          <a:ln w="12700">
            <a:miter lim="400000"/>
          </a:ln>
        </p:spPr>
      </p:pic>
      <p:sp>
        <p:nvSpPr>
          <p:cNvPr id="96" name="Rectangle 7"/>
          <p:cNvSpPr/>
          <p:nvPr/>
        </p:nvSpPr>
        <p:spPr>
          <a:xfrm>
            <a:off x="7947810" y="3256110"/>
            <a:ext cx="1481960" cy="45722"/>
          </a:xfrm>
          <a:prstGeom prst="rect">
            <a:avLst/>
          </a:prstGeom>
          <a:blipFill>
            <a:blip r:embed="rId5"/>
            <a:stretch>
              <a:fillRect/>
            </a:stretch>
          </a:blipFill>
          <a:ln w="12700">
            <a:miter lim="400000"/>
          </a:ln>
        </p:spPr>
        <p:txBody>
          <a:bodyPr lIns="45718" tIns="45718" rIns="45718" bIns="45718" anchor="ctr"/>
          <a:lstStyle/>
          <a:p>
            <a:pPr algn="ctr">
              <a:defRPr>
                <a:solidFill>
                  <a:srgbClr val="FF0000"/>
                </a:solidFill>
                <a:latin typeface="Corbel"/>
                <a:ea typeface="Corbel"/>
                <a:cs typeface="Corbel"/>
                <a:sym typeface="Corbel"/>
              </a:defRPr>
            </a:pPr>
            <a:endParaRPr/>
          </a:p>
        </p:txBody>
      </p:sp>
      <p:grpSp>
        <p:nvGrpSpPr>
          <p:cNvPr id="99" name="Rectangle 9"/>
          <p:cNvGrpSpPr/>
          <p:nvPr/>
        </p:nvGrpSpPr>
        <p:grpSpPr>
          <a:xfrm>
            <a:off x="0" y="6639559"/>
            <a:ext cx="12192000" cy="345439"/>
            <a:chOff x="0" y="0"/>
            <a:chExt cx="12192000" cy="345437"/>
          </a:xfrm>
        </p:grpSpPr>
        <p:sp>
          <p:nvSpPr>
            <p:cNvPr id="97" name="Rectangle"/>
            <p:cNvSpPr/>
            <p:nvPr/>
          </p:nvSpPr>
          <p:spPr>
            <a:xfrm>
              <a:off x="0" y="127000"/>
              <a:ext cx="12192000" cy="91442"/>
            </a:xfrm>
            <a:prstGeom prst="rect">
              <a:avLst/>
            </a:prstGeom>
            <a:blipFill rotWithShape="1">
              <a:blip r:embed="rId5"/>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9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00" name="Picture 8" descr="Picture 8"/>
          <p:cNvPicPr>
            <a:picLocks noChangeAspect="1"/>
          </p:cNvPicPr>
          <p:nvPr/>
        </p:nvPicPr>
        <p:blipFill>
          <a:blip r:embed="rId6"/>
          <a:stretch>
            <a:fillRect/>
          </a:stretch>
        </p:blipFill>
        <p:spPr>
          <a:xfrm>
            <a:off x="7304454" y="279874"/>
            <a:ext cx="2768675" cy="681387"/>
          </a:xfrm>
          <a:prstGeom prst="rect">
            <a:avLst/>
          </a:prstGeom>
          <a:ln w="12700">
            <a:miter lim="400000"/>
          </a:ln>
        </p:spPr>
      </p:pic>
      <p:pic>
        <p:nvPicPr>
          <p:cNvPr id="101" name="Picture 6" descr="Picture 6"/>
          <p:cNvPicPr>
            <a:picLocks noChangeAspect="1"/>
          </p:cNvPicPr>
          <p:nvPr/>
        </p:nvPicPr>
        <p:blipFill>
          <a:blip r:embed="rId7"/>
          <a:stretch>
            <a:fillRect/>
          </a:stretch>
        </p:blipFill>
        <p:spPr>
          <a:xfrm>
            <a:off x="8161486" y="5523060"/>
            <a:ext cx="1054610" cy="1054610"/>
          </a:xfrm>
          <a:prstGeom prst="rect">
            <a:avLst/>
          </a:prstGeom>
          <a:ln w="12700">
            <a:miter lim="400000"/>
          </a:ln>
        </p:spPr>
      </p:pic>
      <p:sp>
        <p:nvSpPr>
          <p:cNvPr id="102" name="Title 1"/>
          <p:cNvSpPr txBox="1"/>
          <p:nvPr/>
        </p:nvSpPr>
        <p:spPr>
          <a:xfrm>
            <a:off x="5757391" y="4449734"/>
            <a:ext cx="5862797" cy="884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algn="ctr" defTabSz="914400">
              <a:lnSpc>
                <a:spcPct val="90000"/>
              </a:lnSpc>
              <a:defRPr sz="2400">
                <a:latin typeface="Arial"/>
                <a:ea typeface="Arial"/>
                <a:cs typeface="Arial"/>
                <a:sym typeface="Arial"/>
              </a:defRPr>
            </a:pPr>
            <a:r>
              <a:t>WSU [insert county] Extension </a:t>
            </a:r>
            <a:endParaRPr sz="6000"/>
          </a:p>
          <a:p>
            <a:pPr algn="ctr" defTabSz="914400">
              <a:lnSpc>
                <a:spcPct val="90000"/>
              </a:lnSpc>
              <a:defRPr sz="2400">
                <a:latin typeface="Arial"/>
                <a:ea typeface="Arial"/>
                <a:cs typeface="Arial"/>
                <a:sym typeface="Arial"/>
              </a:defRPr>
            </a:pPr>
            <a:r>
              <a:t>Master Gardener Program </a:t>
            </a:r>
          </a:p>
        </p:txBody>
      </p:sp>
      <p:sp>
        <p:nvSpPr>
          <p:cNvPr id="103" name="Subtitle 2"/>
          <p:cNvSpPr txBox="1">
            <a:spLocks noGrp="1"/>
          </p:cNvSpPr>
          <p:nvPr>
            <p:ph type="subTitle" sz="quarter" idx="1"/>
          </p:nvPr>
        </p:nvSpPr>
        <p:spPr>
          <a:xfrm>
            <a:off x="7065033" y="2587256"/>
            <a:ext cx="3247512" cy="577852"/>
          </a:xfrm>
          <a:prstGeom prst="rect">
            <a:avLst/>
          </a:prstGeom>
        </p:spPr>
        <p:txBody>
          <a:bodyPr>
            <a:normAutofit fontScale="92500" lnSpcReduction="10000"/>
          </a:bodyPr>
          <a:lstStyle>
            <a:lvl1pPr defTabSz="896111">
              <a:spcBef>
                <a:spcPts val="900"/>
              </a:spcBef>
              <a:defRPr sz="3900">
                <a:solidFill>
                  <a:srgbClr val="AA0D35"/>
                </a:solidFill>
                <a:latin typeface="+mj-lt"/>
                <a:ea typeface="+mj-ea"/>
                <a:cs typeface="+mj-cs"/>
                <a:sym typeface="Calibri"/>
              </a:defRPr>
            </a:lvl1pPr>
          </a:lstStyle>
          <a:p>
            <a:r>
              <a:t>Title</a:t>
            </a:r>
          </a:p>
        </p:txBody>
      </p:sp>
      <p:sp>
        <p:nvSpPr>
          <p:cNvPr id="104" name="Oval 4"/>
          <p:cNvSpPr/>
          <p:nvPr/>
        </p:nvSpPr>
        <p:spPr>
          <a:xfrm>
            <a:off x="462215" y="206293"/>
            <a:ext cx="1715500" cy="1640560"/>
          </a:xfrm>
          <a:prstGeom prst="ellipse">
            <a:avLst/>
          </a:prstGeom>
          <a:solidFill>
            <a:srgbClr val="FFFFFF">
              <a:alpha val="40000"/>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pic>
        <p:nvPicPr>
          <p:cNvPr id="105" name="Picture 3" descr="Picture 3"/>
          <p:cNvPicPr>
            <a:picLocks noChangeAspect="1"/>
          </p:cNvPicPr>
          <p:nvPr/>
        </p:nvPicPr>
        <p:blipFill>
          <a:blip r:embed="rId8"/>
          <a:stretch>
            <a:fillRect/>
          </a:stretch>
        </p:blipFill>
        <p:spPr>
          <a:xfrm>
            <a:off x="586370" y="354410"/>
            <a:ext cx="1467188" cy="1419262"/>
          </a:xfrm>
          <a:prstGeom prst="rect">
            <a:avLst/>
          </a:prstGeom>
          <a:ln w="12700">
            <a:miter lim="400000"/>
          </a:ln>
        </p:spPr>
      </p:pic>
      <p:sp>
        <p:nvSpPr>
          <p:cNvPr id="106" name="** Read Presentation Notes for guidance on preparing your Presentation**"/>
          <p:cNvSpPr txBox="1"/>
          <p:nvPr/>
        </p:nvSpPr>
        <p:spPr>
          <a:xfrm>
            <a:off x="5136329" y="1617562"/>
            <a:ext cx="6768761" cy="313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a:solidFill>
                  <a:srgbClr val="FF2600"/>
                </a:solidFill>
                <a:latin typeface="Arial"/>
                <a:ea typeface="Arial"/>
                <a:cs typeface="Arial"/>
                <a:sym typeface="Arial"/>
              </a:defRPr>
            </a:lvl1pPr>
          </a:lstStyle>
          <a:p>
            <a:r>
              <a:t>** Read Presentation Notes for guidance on preparing your Presentation**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3" descr="Picture 13"/>
          <p:cNvPicPr>
            <a:picLocks noChangeAspect="1"/>
          </p:cNvPicPr>
          <p:nvPr/>
        </p:nvPicPr>
        <p:blipFill>
          <a:blip r:embed="rId3"/>
          <a:stretch>
            <a:fillRect/>
          </a:stretch>
        </p:blipFill>
        <p:spPr>
          <a:xfrm>
            <a:off x="-2" y="-103452"/>
            <a:ext cx="12192002" cy="6858001"/>
          </a:xfrm>
          <a:prstGeom prst="rect">
            <a:avLst/>
          </a:prstGeom>
          <a:ln w="12700">
            <a:miter lim="400000"/>
          </a:ln>
        </p:spPr>
      </p:pic>
      <p:sp>
        <p:nvSpPr>
          <p:cNvPr id="192" name="Title 1"/>
          <p:cNvSpPr txBox="1">
            <a:spLocks noGrp="1"/>
          </p:cNvSpPr>
          <p:nvPr>
            <p:ph type="ctrTitle"/>
          </p:nvPr>
        </p:nvSpPr>
        <p:spPr>
          <a:xfrm>
            <a:off x="565863" y="496505"/>
            <a:ext cx="8994745" cy="833550"/>
          </a:xfrm>
          <a:prstGeom prst="rect">
            <a:avLst/>
          </a:prstGeom>
        </p:spPr>
        <p:txBody>
          <a:bodyPr lIns="0" tIns="0" rIns="0" bIns="0" anchor="t"/>
          <a:lstStyle>
            <a:lvl1pPr algn="l">
              <a:defRPr sz="5500" spc="-199">
                <a:solidFill>
                  <a:srgbClr val="404040"/>
                </a:solidFill>
                <a:latin typeface="Carlito"/>
                <a:ea typeface="Carlito"/>
                <a:cs typeface="Carlito"/>
                <a:sym typeface="Carlito"/>
              </a:defRPr>
            </a:lvl1pPr>
          </a:lstStyle>
          <a:p>
            <a:r>
              <a:t>Resources:</a:t>
            </a:r>
          </a:p>
        </p:txBody>
      </p:sp>
      <p:sp>
        <p:nvSpPr>
          <p:cNvPr id="193" name="Rectangle 7"/>
          <p:cNvSpPr/>
          <p:nvPr/>
        </p:nvSpPr>
        <p:spPr>
          <a:xfrm>
            <a:off x="622884" y="1056950"/>
            <a:ext cx="365296" cy="45721"/>
          </a:xfrm>
          <a:prstGeom prst="rect">
            <a:avLst/>
          </a:prstGeom>
          <a:blipFill>
            <a:blip r:embed="rId4"/>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96" name="Rectangle 6"/>
          <p:cNvGrpSpPr/>
          <p:nvPr/>
        </p:nvGrpSpPr>
        <p:grpSpPr>
          <a:xfrm>
            <a:off x="0" y="6639559"/>
            <a:ext cx="12192000" cy="345439"/>
            <a:chOff x="0" y="0"/>
            <a:chExt cx="12192000" cy="345437"/>
          </a:xfrm>
        </p:grpSpPr>
        <p:sp>
          <p:nvSpPr>
            <p:cNvPr id="194"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95"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97" name="Picture 13" descr="Picture 13"/>
          <p:cNvPicPr>
            <a:picLocks noChangeAspect="1"/>
          </p:cNvPicPr>
          <p:nvPr/>
        </p:nvPicPr>
        <p:blipFill>
          <a:blip r:embed="rId5"/>
          <a:stretch>
            <a:fillRect/>
          </a:stretch>
        </p:blipFill>
        <p:spPr>
          <a:xfrm>
            <a:off x="11262258" y="219399"/>
            <a:ext cx="729698" cy="729697"/>
          </a:xfrm>
          <a:prstGeom prst="rect">
            <a:avLst/>
          </a:prstGeom>
          <a:ln w="12700">
            <a:miter lim="400000"/>
          </a:ln>
        </p:spPr>
      </p:pic>
      <p:pic>
        <p:nvPicPr>
          <p:cNvPr id="198" name="Picture 2" descr="Picture 2"/>
          <p:cNvPicPr>
            <a:picLocks noChangeAspect="1"/>
          </p:cNvPicPr>
          <p:nvPr/>
        </p:nvPicPr>
        <p:blipFill>
          <a:blip r:embed="rId6"/>
          <a:stretch>
            <a:fillRect/>
          </a:stretch>
        </p:blipFill>
        <p:spPr>
          <a:xfrm>
            <a:off x="10751116" y="123214"/>
            <a:ext cx="1190280" cy="1148269"/>
          </a:xfrm>
          <a:prstGeom prst="rect">
            <a:avLst/>
          </a:prstGeom>
          <a:ln w="12700">
            <a:miter lim="400000"/>
          </a:ln>
        </p:spPr>
      </p:pic>
      <p:sp>
        <p:nvSpPr>
          <p:cNvPr id="199" name="Subtitle 2"/>
          <p:cNvSpPr txBox="1"/>
          <p:nvPr/>
        </p:nvSpPr>
        <p:spPr>
          <a:xfrm>
            <a:off x="582956" y="248657"/>
            <a:ext cx="1807606" cy="33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718443">
              <a:lnSpc>
                <a:spcPct val="90000"/>
              </a:lnSpc>
              <a:spcBef>
                <a:spcPts val="700"/>
              </a:spcBef>
              <a:defRPr sz="1500">
                <a:solidFill>
                  <a:srgbClr val="808080"/>
                </a:solidFill>
                <a:latin typeface="Carlito"/>
                <a:ea typeface="Carlito"/>
                <a:cs typeface="Carlito"/>
                <a:sym typeface="Carlito"/>
              </a:defRPr>
            </a:lvl1pPr>
          </a:lstStyle>
          <a:p>
            <a:r>
              <a:t>Your Presentation Title</a:t>
            </a:r>
          </a:p>
        </p:txBody>
      </p:sp>
      <p:sp>
        <p:nvSpPr>
          <p:cNvPr id="200" name="Subtitle 2"/>
          <p:cNvSpPr txBox="1"/>
          <p:nvPr/>
        </p:nvSpPr>
        <p:spPr>
          <a:xfrm>
            <a:off x="6605313" y="2695628"/>
            <a:ext cx="5231784" cy="1259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Lawn Care Goes Electric, </a:t>
            </a:r>
            <a:r>
              <a:rPr i="1"/>
              <a:t>Why it’s time to switch to a new generation of clean, quiet electric lawn equipment</a:t>
            </a:r>
            <a:r>
              <a:rPr b="0"/>
              <a:t>, Environment America; U.S.PIRG Education Fund; Frontier Group.  </a:t>
            </a:r>
          </a:p>
          <a:p>
            <a:pPr>
              <a:spcBef>
                <a:spcPts val="1200"/>
              </a:spcBef>
              <a:defRPr sz="1300">
                <a:latin typeface="Times Roman"/>
                <a:ea typeface="Times Roman"/>
                <a:cs typeface="Times Roman"/>
                <a:sym typeface="Times Roman"/>
              </a:defRPr>
            </a:pPr>
            <a:r>
              <a:t>2023. https://environmentamerica.org/center/resources/lawn-care-goes-electric/</a:t>
            </a:r>
          </a:p>
        </p:txBody>
      </p:sp>
      <p:sp>
        <p:nvSpPr>
          <p:cNvPr id="201" name="Subtitle 2"/>
          <p:cNvSpPr txBox="1"/>
          <p:nvPr/>
        </p:nvSpPr>
        <p:spPr>
          <a:xfrm>
            <a:off x="6605313" y="1560721"/>
            <a:ext cx="5231784" cy="904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California Air Resources Board, </a:t>
            </a:r>
            <a:r>
              <a:rPr i="1"/>
              <a:t>Small Offroad Engines in California</a:t>
            </a:r>
            <a:r>
              <a:rPr b="0"/>
              <a:t>, accessed September 8, 2023, archived at https://web. a r c h i v e . o r g / w e b / 2 0 2 3 0 9 0 8 1 3 3 9 1 3 / h t t p s : // w w 2 . a r b . c a . g o v / s i t e s / default/files/2021-12/2021%20SORE%20Fact%20Sheet.pdf. </a:t>
            </a:r>
          </a:p>
        </p:txBody>
      </p:sp>
      <p:sp>
        <p:nvSpPr>
          <p:cNvPr id="202" name="Subtitle 2"/>
          <p:cNvSpPr txBox="1"/>
          <p:nvPr/>
        </p:nvSpPr>
        <p:spPr>
          <a:xfrm>
            <a:off x="616820" y="1548021"/>
            <a:ext cx="5231782"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David Montgomery &amp; Anne Bickle</a:t>
            </a:r>
            <a:r>
              <a:rPr b="0"/>
              <a:t>, </a:t>
            </a:r>
            <a:r>
              <a:rPr i="1"/>
              <a:t>What Your Food Ate</a:t>
            </a:r>
            <a:r>
              <a:t>,</a:t>
            </a:r>
          </a:p>
          <a:p>
            <a:pPr>
              <a:spcBef>
                <a:spcPts val="1200"/>
              </a:spcBef>
              <a:defRPr sz="1300">
                <a:latin typeface="Times Roman"/>
                <a:ea typeface="Times Roman"/>
                <a:cs typeface="Times Roman"/>
                <a:sym typeface="Times Roman"/>
              </a:defRPr>
            </a:pPr>
            <a:r>
              <a:t>Published in 2023 by W.W.Norton &amp; Company.  ISBN-10 1324004533</a:t>
            </a:r>
          </a:p>
        </p:txBody>
      </p:sp>
      <p:sp>
        <p:nvSpPr>
          <p:cNvPr id="203" name="Line"/>
          <p:cNvSpPr/>
          <p:nvPr/>
        </p:nvSpPr>
        <p:spPr>
          <a:xfrm flipV="1">
            <a:off x="6095998" y="1247231"/>
            <a:ext cx="2" cy="4363538"/>
          </a:xfrm>
          <a:prstGeom prst="line">
            <a:avLst/>
          </a:prstGeom>
          <a:ln w="12700">
            <a:solidFill>
              <a:srgbClr val="000000"/>
            </a:solidFill>
            <a:miter/>
          </a:ln>
        </p:spPr>
        <p:txBody>
          <a:bodyPr lIns="45718" tIns="45718" rIns="45718" bIns="45718"/>
          <a:lstStyle/>
          <a:p>
            <a:endParaRPr/>
          </a:p>
        </p:txBody>
      </p:sp>
      <p:sp>
        <p:nvSpPr>
          <p:cNvPr id="204" name="Subtitle 2"/>
          <p:cNvSpPr txBox="1"/>
          <p:nvPr/>
        </p:nvSpPr>
        <p:spPr>
          <a:xfrm>
            <a:off x="641829" y="2487446"/>
            <a:ext cx="4439840"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David Montgomery, </a:t>
            </a:r>
            <a:r>
              <a:rPr i="1"/>
              <a:t>Growing a Revolution, bringing our soil back to life</a:t>
            </a:r>
            <a:r>
              <a:rPr b="0"/>
              <a:t>, </a:t>
            </a:r>
          </a:p>
          <a:p>
            <a:pPr>
              <a:spcBef>
                <a:spcPts val="1200"/>
              </a:spcBef>
              <a:defRPr sz="1300">
                <a:latin typeface="Times Roman"/>
                <a:ea typeface="Times Roman"/>
                <a:cs typeface="Times Roman"/>
                <a:sym typeface="Times Roman"/>
              </a:defRPr>
            </a:pPr>
            <a:r>
              <a:t>Published in 2017 by W.W.Norton &amp; Company.                  ISBN 978-0-393-60832-8</a:t>
            </a:r>
          </a:p>
        </p:txBody>
      </p:sp>
      <p:sp>
        <p:nvSpPr>
          <p:cNvPr id="205" name="Subtitle 2"/>
          <p:cNvSpPr txBox="1"/>
          <p:nvPr/>
        </p:nvSpPr>
        <p:spPr>
          <a:xfrm>
            <a:off x="641829" y="3833271"/>
            <a:ext cx="4439840" cy="85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Dale Strickler</a:t>
            </a:r>
            <a:r>
              <a:rPr b="0"/>
              <a:t>, </a:t>
            </a:r>
            <a:r>
              <a:rPr i="1"/>
              <a:t>Restoring Your Soil</a:t>
            </a:r>
            <a:r>
              <a:t>,  </a:t>
            </a:r>
          </a:p>
          <a:p>
            <a:pPr>
              <a:spcBef>
                <a:spcPts val="1200"/>
              </a:spcBef>
              <a:defRPr sz="1300">
                <a:latin typeface="Times Roman"/>
                <a:ea typeface="Times Roman"/>
                <a:cs typeface="Times Roman"/>
                <a:sym typeface="Times Roman"/>
              </a:defRPr>
            </a:pPr>
            <a:r>
              <a:t>Published in 2021 by Storey Publishing.                                 ISBN 978-1-63586-224-9</a:t>
            </a:r>
          </a:p>
        </p:txBody>
      </p:sp>
      <p:sp>
        <p:nvSpPr>
          <p:cNvPr id="206" name="Subtitle 2"/>
          <p:cNvSpPr txBox="1"/>
          <p:nvPr/>
        </p:nvSpPr>
        <p:spPr>
          <a:xfrm>
            <a:off x="6607684" y="4186136"/>
            <a:ext cx="4439840" cy="1014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a:latin typeface="Times Roman"/>
                <a:ea typeface="Times Roman"/>
                <a:cs typeface="Times Roman"/>
                <a:sym typeface="Times Roman"/>
              </a:defRPr>
            </a:pPr>
            <a:r>
              <a:t>Douglas W. Tallamy</a:t>
            </a:r>
            <a:r>
              <a:rPr b="0"/>
              <a:t>, </a:t>
            </a:r>
            <a:r>
              <a:rPr i="1"/>
              <a:t>Nature’s Best Hope, a new approach to conservation that starts in your yard</a:t>
            </a:r>
            <a:r>
              <a:t>,</a:t>
            </a:r>
          </a:p>
          <a:p>
            <a:pPr>
              <a:spcBef>
                <a:spcPts val="1200"/>
              </a:spcBef>
              <a:defRPr sz="1300">
                <a:latin typeface="Times Roman"/>
                <a:ea typeface="Times Roman"/>
                <a:cs typeface="Times Roman"/>
                <a:sym typeface="Times Roman"/>
              </a:defRPr>
            </a:pPr>
            <a:r>
              <a:t>Published in 2019 by Timber Press.  ISBN 978-1-60469-900-5</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b="1">
                <a:latin typeface="Helvetica Neue"/>
                <a:ea typeface="Helvetica Neue"/>
                <a:cs typeface="Helvetica Neue"/>
                <a:sym typeface="Helvetica Neue"/>
              </a:defRPr>
            </a:pPr>
            <a:r>
              <a:t>Website.  </a:t>
            </a:r>
            <a:r>
              <a:rPr b="0" u="sng">
                <a:solidFill>
                  <a:srgbClr val="0000FF"/>
                </a:solidFill>
                <a:uFill>
                  <a:solidFill>
                    <a:srgbClr val="0000FF"/>
                  </a:solidFill>
                </a:uFill>
                <a:hlinkClick r:id="rId7"/>
              </a:rPr>
              <a:t>https://homegrownnationalpark.org/</a:t>
            </a:r>
            <a:r>
              <a:t> </a:t>
            </a:r>
          </a:p>
        </p:txBody>
      </p:sp>
      <p:sp>
        <p:nvSpPr>
          <p:cNvPr id="207" name="Subtitle 2"/>
          <p:cNvSpPr txBox="1"/>
          <p:nvPr/>
        </p:nvSpPr>
        <p:spPr>
          <a:xfrm>
            <a:off x="531534" y="6321721"/>
            <a:ext cx="11481752" cy="29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200"/>
              </a:spcBef>
              <a:defRPr sz="1300" b="1" u="sng">
                <a:latin typeface="Times Roman"/>
                <a:ea typeface="Times Roman"/>
                <a:cs typeface="Times Roman"/>
                <a:sym typeface="Times Roman"/>
              </a:defRPr>
            </a:pPr>
            <a:r>
              <a:t>Note</a:t>
            </a:r>
            <a:r>
              <a:rPr u="none"/>
              <a:t>:  All Photos/Images/Graphics with label beginning ‘Credit WSU’ are copyrighted by the University and permission has been granted for this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website&#10;&#10;Description automatically generated">
            <a:extLst>
              <a:ext uri="{FF2B5EF4-FFF2-40B4-BE49-F238E27FC236}">
                <a16:creationId xmlns:a16="http://schemas.microsoft.com/office/drawing/2014/main" id="{1779192B-E655-B468-7280-B40B40A5BDE6}"/>
              </a:ext>
            </a:extLst>
          </p:cNvPr>
          <p:cNvPicPr>
            <a:picLocks noChangeAspect="1"/>
          </p:cNvPicPr>
          <p:nvPr/>
        </p:nvPicPr>
        <p:blipFill>
          <a:blip r:embed="rId3"/>
          <a:stretch>
            <a:fillRect/>
          </a:stretch>
        </p:blipFill>
        <p:spPr>
          <a:xfrm>
            <a:off x="1548190" y="643466"/>
            <a:ext cx="9095620" cy="5571067"/>
          </a:xfrm>
          <a:prstGeom prst="rect">
            <a:avLst/>
          </a:prstGeom>
        </p:spPr>
      </p:pic>
      <p:sp>
        <p:nvSpPr>
          <p:cNvPr id="4" name="Rectangle 3">
            <a:extLst>
              <a:ext uri="{FF2B5EF4-FFF2-40B4-BE49-F238E27FC236}">
                <a16:creationId xmlns:a16="http://schemas.microsoft.com/office/drawing/2014/main" id="{34E27DF7-277A-47B3-2929-127F52D323B3}"/>
              </a:ext>
            </a:extLst>
          </p:cNvPr>
          <p:cNvSpPr/>
          <p:nvPr/>
        </p:nvSpPr>
        <p:spPr>
          <a:xfrm>
            <a:off x="-256480" y="6754914"/>
            <a:ext cx="13183884" cy="9551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noFill/>
              </a:rPr>
              <a:t>          </a:t>
            </a:r>
            <a:endParaRPr lang="en-US">
              <a:noFill/>
            </a:endParaRPr>
          </a:p>
        </p:txBody>
      </p:sp>
      <p:pic>
        <p:nvPicPr>
          <p:cNvPr id="6" name="Picture 5">
            <a:extLst>
              <a:ext uri="{FF2B5EF4-FFF2-40B4-BE49-F238E27FC236}">
                <a16:creationId xmlns:a16="http://schemas.microsoft.com/office/drawing/2014/main" id="{749B9A79-55EA-571F-D8DC-DD05D835AA5E}"/>
              </a:ext>
            </a:extLst>
          </p:cNvPr>
          <p:cNvPicPr>
            <a:picLocks noChangeAspect="1"/>
          </p:cNvPicPr>
          <p:nvPr/>
        </p:nvPicPr>
        <p:blipFill>
          <a:blip r:embed="rId5">
            <a:alphaModFix amt="70000"/>
          </a:blip>
          <a:stretch>
            <a:fillRect/>
          </a:stretch>
        </p:blipFill>
        <p:spPr>
          <a:xfrm>
            <a:off x="11074129" y="364789"/>
            <a:ext cx="789061" cy="789061"/>
          </a:xfrm>
          <a:prstGeom prst="rect">
            <a:avLst/>
          </a:prstGeom>
        </p:spPr>
      </p:pic>
    </p:spTree>
    <p:extLst>
      <p:ext uri="{BB962C8B-B14F-4D97-AF65-F5344CB8AC3E}">
        <p14:creationId xmlns:p14="http://schemas.microsoft.com/office/powerpoint/2010/main" val="24482088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descr="Picture 3"/>
          <p:cNvPicPr>
            <a:picLocks noChangeAspect="1"/>
          </p:cNvPicPr>
          <p:nvPr/>
        </p:nvPicPr>
        <p:blipFill>
          <a:blip r:embed="rId3"/>
          <a:stretch>
            <a:fillRect/>
          </a:stretch>
        </p:blipFill>
        <p:spPr>
          <a:xfrm>
            <a:off x="-2" y="-2"/>
            <a:ext cx="12192002" cy="6858002"/>
          </a:xfrm>
          <a:prstGeom prst="rect">
            <a:avLst/>
          </a:prstGeom>
          <a:ln w="12700">
            <a:miter lim="400000"/>
          </a:ln>
        </p:spPr>
      </p:pic>
      <p:sp>
        <p:nvSpPr>
          <p:cNvPr id="111" name="Rectangle 10"/>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grpSp>
        <p:nvGrpSpPr>
          <p:cNvPr id="114" name="Rectangle 6"/>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115" name="Content Placeholder 4"/>
          <p:cNvSpPr txBox="1"/>
          <p:nvPr/>
        </p:nvSpPr>
        <p:spPr>
          <a:xfrm>
            <a:off x="1326824" y="2743917"/>
            <a:ext cx="4729808" cy="3229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228600" defTabSz="914400">
              <a:lnSpc>
                <a:spcPct val="90000"/>
              </a:lnSpc>
              <a:spcBef>
                <a:spcPts val="1000"/>
              </a:spcBef>
              <a:defRPr sz="4400">
                <a:solidFill>
                  <a:srgbClr val="FFFFFF"/>
                </a:solidFill>
                <a:latin typeface="Corbel"/>
                <a:ea typeface="Corbel"/>
                <a:cs typeface="Corbel"/>
                <a:sym typeface="Corbel"/>
              </a:defRPr>
            </a:pPr>
            <a:r>
              <a:rPr dirty="0"/>
              <a:t>Extension Master  Gardeners Mission </a:t>
            </a:r>
            <a:endParaRPr sz="2800" dirty="0"/>
          </a:p>
          <a:p>
            <a:pPr indent="228600" defTabSz="914400">
              <a:lnSpc>
                <a:spcPct val="90000"/>
              </a:lnSpc>
              <a:spcBef>
                <a:spcPts val="1000"/>
              </a:spcBef>
              <a:defRPr sz="2000">
                <a:solidFill>
                  <a:srgbClr val="FFFFFF"/>
                </a:solidFill>
                <a:latin typeface="Corbel"/>
                <a:ea typeface="Corbel"/>
                <a:cs typeface="Corbel"/>
                <a:sym typeface="Corbel"/>
              </a:defRPr>
            </a:pPr>
            <a:endParaRPr lang="en-US" dirty="0"/>
          </a:p>
          <a:p>
            <a:pPr indent="228600" defTabSz="914400">
              <a:lnSpc>
                <a:spcPct val="90000"/>
              </a:lnSpc>
              <a:spcBef>
                <a:spcPts val="1000"/>
              </a:spcBef>
              <a:defRPr sz="2000">
                <a:solidFill>
                  <a:srgbClr val="FFFFFF"/>
                </a:solidFill>
                <a:latin typeface="Corbel"/>
                <a:ea typeface="Corbel"/>
                <a:cs typeface="Corbel"/>
                <a:sym typeface="Corbel"/>
              </a:defRPr>
            </a:pPr>
            <a:r>
              <a:rPr dirty="0"/>
              <a:t>Engaging university-trained volunteers to empower and sustain diverse communities with relevant, unbiased, research-based horticulture and environmental stewardship education. </a:t>
            </a:r>
          </a:p>
        </p:txBody>
      </p:sp>
      <p:sp>
        <p:nvSpPr>
          <p:cNvPr id="116" name="Straight Connector 14"/>
          <p:cNvSpPr/>
          <p:nvPr/>
        </p:nvSpPr>
        <p:spPr>
          <a:xfrm>
            <a:off x="1625129" y="2796950"/>
            <a:ext cx="1724499" cy="2"/>
          </a:xfrm>
          <a:prstGeom prst="line">
            <a:avLst/>
          </a:prstGeom>
          <a:ln w="12700">
            <a:solidFill>
              <a:srgbClr val="FFFFFF"/>
            </a:solidFill>
            <a:miter/>
          </a:ln>
        </p:spPr>
        <p:txBody>
          <a:bodyPr lIns="45718" tIns="45718" rIns="45718" bIns="45718"/>
          <a:lstStyle/>
          <a:p>
            <a:endParaRPr/>
          </a:p>
        </p:txBody>
      </p:sp>
      <p:pic>
        <p:nvPicPr>
          <p:cNvPr id="117" name="image202.png" descr="image202.png"/>
          <p:cNvPicPr>
            <a:picLocks noChangeAspect="1"/>
          </p:cNvPicPr>
          <p:nvPr/>
        </p:nvPicPr>
        <p:blipFill>
          <a:blip r:embed="rId5"/>
          <a:srcRect l="28" r="27"/>
          <a:stretch>
            <a:fillRect/>
          </a:stretch>
        </p:blipFill>
        <p:spPr>
          <a:xfrm>
            <a:off x="7402981" y="2346902"/>
            <a:ext cx="3911234" cy="3889023"/>
          </a:xfrm>
          <a:prstGeom prst="rect">
            <a:avLst/>
          </a:prstGeom>
          <a:ln w="12700">
            <a:miter lim="400000"/>
          </a:ln>
        </p:spPr>
      </p:pic>
      <p:pic>
        <p:nvPicPr>
          <p:cNvPr id="118" name="WSU-EXT-lockup-horz-rgb-6in.gif" descr="WSU-EXT-lockup-horz-rgb-6in.gif"/>
          <p:cNvPicPr>
            <a:picLocks noChangeAspect="1"/>
          </p:cNvPicPr>
          <p:nvPr/>
        </p:nvPicPr>
        <p:blipFill>
          <a:blip r:embed="rId6"/>
          <a:stretch>
            <a:fillRect/>
          </a:stretch>
        </p:blipFill>
        <p:spPr>
          <a:xfrm>
            <a:off x="3164300" y="48082"/>
            <a:ext cx="5863400" cy="1445772"/>
          </a:xfrm>
          <a:prstGeom prst="rect">
            <a:avLst/>
          </a:prstGeom>
          <a:ln w="12700">
            <a:miter lim="400000"/>
          </a:ln>
        </p:spPr>
      </p:pic>
      <p:pic>
        <p:nvPicPr>
          <p:cNvPr id="119" name="Picture 6" descr="Picture 6"/>
          <p:cNvPicPr>
            <a:picLocks noChangeAspect="1"/>
          </p:cNvPicPr>
          <p:nvPr/>
        </p:nvPicPr>
        <p:blipFill>
          <a:blip r:embed="rId7"/>
          <a:stretch>
            <a:fillRect/>
          </a:stretch>
        </p:blipFill>
        <p:spPr>
          <a:xfrm>
            <a:off x="10774880" y="179822"/>
            <a:ext cx="1182352" cy="1182352"/>
          </a:xfrm>
          <a:prstGeom prst="rect">
            <a:avLst/>
          </a:prstGeom>
          <a:ln w="12700">
            <a:miter lim="400000"/>
          </a:ln>
        </p:spPr>
      </p:pic>
      <p:sp>
        <p:nvSpPr>
          <p:cNvPr id="120" name="Straight Connector 14"/>
          <p:cNvSpPr/>
          <p:nvPr/>
        </p:nvSpPr>
        <p:spPr>
          <a:xfrm>
            <a:off x="1625129" y="4068298"/>
            <a:ext cx="1724499" cy="2"/>
          </a:xfrm>
          <a:prstGeom prst="line">
            <a:avLst/>
          </a:prstGeom>
          <a:ln w="12700">
            <a:solidFill>
              <a:srgbClr val="FFFFFF"/>
            </a:solidFill>
            <a:miter/>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1.jpeg" descr="image1.jpeg"/>
          <p:cNvPicPr>
            <a:picLocks noChangeAspect="1"/>
          </p:cNvPicPr>
          <p:nvPr/>
        </p:nvPicPr>
        <p:blipFill>
          <a:blip r:embed="rId3"/>
          <a:srcRect l="1001" r="1001"/>
          <a:stretch>
            <a:fillRect/>
          </a:stretch>
        </p:blipFill>
        <p:spPr>
          <a:xfrm>
            <a:off x="6843882" y="0"/>
            <a:ext cx="5362237" cy="6766560"/>
          </a:xfrm>
          <a:prstGeom prst="rect">
            <a:avLst/>
          </a:prstGeom>
          <a:ln w="12700">
            <a:miter lim="400000"/>
          </a:ln>
        </p:spPr>
      </p:pic>
      <p:sp>
        <p:nvSpPr>
          <p:cNvPr id="125" name="Title 1"/>
          <p:cNvSpPr txBox="1">
            <a:spLocks noGrp="1"/>
          </p:cNvSpPr>
          <p:nvPr>
            <p:ph type="ctrTitle"/>
          </p:nvPr>
        </p:nvSpPr>
        <p:spPr>
          <a:xfrm>
            <a:off x="1143000" y="491426"/>
            <a:ext cx="3675647" cy="1645924"/>
          </a:xfrm>
          <a:prstGeom prst="rect">
            <a:avLst/>
          </a:prstGeom>
        </p:spPr>
        <p:txBody>
          <a:bodyPr lIns="0" tIns="0" rIns="0" bIns="0"/>
          <a:lstStyle/>
          <a:p>
            <a:pPr algn="l" defTabSz="896111">
              <a:defRPr sz="5800" spc="-200">
                <a:solidFill>
                  <a:srgbClr val="404040"/>
                </a:solidFill>
                <a:latin typeface="+mj-lt"/>
                <a:ea typeface="+mj-ea"/>
                <a:cs typeface="+mj-cs"/>
                <a:sym typeface="Calibri"/>
              </a:defRPr>
            </a:pPr>
            <a:r>
              <a:t>Climate</a:t>
            </a:r>
            <a:br/>
            <a:r>
              <a:t>Change</a:t>
            </a:r>
          </a:p>
        </p:txBody>
      </p:sp>
      <p:sp>
        <p:nvSpPr>
          <p:cNvPr id="126" name="Rectangle 7"/>
          <p:cNvSpPr/>
          <p:nvPr/>
        </p:nvSpPr>
        <p:spPr>
          <a:xfrm>
            <a:off x="1419727" y="2129243"/>
            <a:ext cx="365296" cy="45721"/>
          </a:xfrm>
          <a:prstGeom prst="rect">
            <a:avLst/>
          </a:prstGeom>
          <a:blipFill>
            <a:blip r:embed="rId4"/>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29" name="Rectangle 6"/>
          <p:cNvGrpSpPr/>
          <p:nvPr/>
        </p:nvGrpSpPr>
        <p:grpSpPr>
          <a:xfrm>
            <a:off x="0" y="6639559"/>
            <a:ext cx="12192000" cy="345439"/>
            <a:chOff x="0" y="0"/>
            <a:chExt cx="12192000" cy="345437"/>
          </a:xfrm>
        </p:grpSpPr>
        <p:sp>
          <p:nvSpPr>
            <p:cNvPr id="127"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2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30" name="Picture 13" descr="Picture 13"/>
          <p:cNvPicPr>
            <a:picLocks noChangeAspect="1"/>
          </p:cNvPicPr>
          <p:nvPr/>
        </p:nvPicPr>
        <p:blipFill>
          <a:blip r:embed="rId5"/>
          <a:stretch>
            <a:fillRect/>
          </a:stretch>
        </p:blipFill>
        <p:spPr>
          <a:xfrm>
            <a:off x="11262258" y="219399"/>
            <a:ext cx="729698" cy="729697"/>
          </a:xfrm>
          <a:prstGeom prst="rect">
            <a:avLst/>
          </a:prstGeom>
          <a:ln w="12700">
            <a:miter lim="400000"/>
          </a:ln>
        </p:spPr>
      </p:pic>
      <p:pic>
        <p:nvPicPr>
          <p:cNvPr id="131" name="Picture 2" descr="Picture 2"/>
          <p:cNvPicPr>
            <a:picLocks noChangeAspect="1"/>
          </p:cNvPicPr>
          <p:nvPr/>
        </p:nvPicPr>
        <p:blipFill>
          <a:blip r:embed="rId6"/>
          <a:stretch>
            <a:fillRect/>
          </a:stretch>
        </p:blipFill>
        <p:spPr>
          <a:xfrm>
            <a:off x="4527229" y="496221"/>
            <a:ext cx="1536973" cy="1482726"/>
          </a:xfrm>
          <a:prstGeom prst="rect">
            <a:avLst/>
          </a:prstGeom>
          <a:ln w="12700">
            <a:miter lim="400000"/>
          </a:ln>
        </p:spPr>
      </p:pic>
      <p:sp>
        <p:nvSpPr>
          <p:cNvPr id="132" name="Subtitle 2"/>
          <p:cNvSpPr txBox="1"/>
          <p:nvPr/>
        </p:nvSpPr>
        <p:spPr>
          <a:xfrm>
            <a:off x="1082495" y="2337092"/>
            <a:ext cx="4460881" cy="114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200"/>
              </a:spcBef>
              <a:defRPr sz="2400">
                <a:solidFill>
                  <a:srgbClr val="626E74"/>
                </a:solidFill>
                <a:latin typeface="Arial"/>
                <a:ea typeface="Arial"/>
                <a:cs typeface="Arial"/>
                <a:sym typeface="Arial"/>
              </a:defRPr>
            </a:lvl1pPr>
          </a:lstStyle>
          <a:p>
            <a:r>
              <a:t>Teach ways to create resilient landscapes that are adapted to our changing climate.</a:t>
            </a:r>
          </a:p>
        </p:txBody>
      </p:sp>
      <p:sp>
        <p:nvSpPr>
          <p:cNvPr id="133" name="Subtitle 2"/>
          <p:cNvSpPr txBox="1"/>
          <p:nvPr/>
        </p:nvSpPr>
        <p:spPr>
          <a:xfrm>
            <a:off x="1082494" y="3669597"/>
            <a:ext cx="4967787" cy="2073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Impact of climate change on people, wildlife and ecosystems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We all have a role to play</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Techniques for home landscapes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2.jpeg" descr="image2.jpeg"/>
          <p:cNvPicPr>
            <a:picLocks noChangeAspect="1"/>
          </p:cNvPicPr>
          <p:nvPr/>
        </p:nvPicPr>
        <p:blipFill>
          <a:blip r:embed="rId3"/>
          <a:srcRect l="18301" r="18301"/>
          <a:stretch>
            <a:fillRect/>
          </a:stretch>
        </p:blipFill>
        <p:spPr>
          <a:xfrm>
            <a:off x="6829317" y="45640"/>
            <a:ext cx="5362237" cy="6766561"/>
          </a:xfrm>
          <a:prstGeom prst="rect">
            <a:avLst/>
          </a:prstGeom>
          <a:ln w="12700">
            <a:miter lim="400000"/>
          </a:ln>
        </p:spPr>
      </p:pic>
      <p:sp>
        <p:nvSpPr>
          <p:cNvPr id="138" name="Title 1"/>
          <p:cNvSpPr txBox="1">
            <a:spLocks noGrp="1"/>
          </p:cNvSpPr>
          <p:nvPr>
            <p:ph type="ctrTitle"/>
          </p:nvPr>
        </p:nvSpPr>
        <p:spPr>
          <a:xfrm>
            <a:off x="1143000" y="491426"/>
            <a:ext cx="3675647" cy="1645924"/>
          </a:xfrm>
          <a:prstGeom prst="rect">
            <a:avLst/>
          </a:prstGeom>
        </p:spPr>
        <p:txBody>
          <a:bodyPr lIns="0" tIns="0" rIns="0" bIns="0" anchor="t"/>
          <a:lstStyle>
            <a:lvl1pPr algn="l">
              <a:defRPr spc="-200">
                <a:solidFill>
                  <a:srgbClr val="404040"/>
                </a:solidFill>
                <a:latin typeface="+mj-lt"/>
                <a:ea typeface="+mj-ea"/>
                <a:cs typeface="+mj-cs"/>
                <a:sym typeface="Calibri"/>
              </a:defRPr>
            </a:lvl1pPr>
          </a:lstStyle>
          <a:p>
            <a:r>
              <a:t>Contents:</a:t>
            </a:r>
          </a:p>
        </p:txBody>
      </p:sp>
      <p:sp>
        <p:nvSpPr>
          <p:cNvPr id="139" name="Rectangle 7"/>
          <p:cNvSpPr/>
          <p:nvPr/>
        </p:nvSpPr>
        <p:spPr>
          <a:xfrm>
            <a:off x="1260650" y="1214724"/>
            <a:ext cx="365296" cy="45721"/>
          </a:xfrm>
          <a:prstGeom prst="rect">
            <a:avLst/>
          </a:prstGeom>
          <a:blipFill>
            <a:blip r:embed="rId4"/>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42" name="Rectangle 6"/>
          <p:cNvGrpSpPr/>
          <p:nvPr/>
        </p:nvGrpSpPr>
        <p:grpSpPr>
          <a:xfrm>
            <a:off x="0" y="6639559"/>
            <a:ext cx="12192000" cy="345439"/>
            <a:chOff x="0" y="0"/>
            <a:chExt cx="12192000" cy="345437"/>
          </a:xfrm>
        </p:grpSpPr>
        <p:sp>
          <p:nvSpPr>
            <p:cNvPr id="140"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4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43" name="Picture 13" descr="Picture 13"/>
          <p:cNvPicPr>
            <a:picLocks noChangeAspect="1"/>
          </p:cNvPicPr>
          <p:nvPr/>
        </p:nvPicPr>
        <p:blipFill>
          <a:blip r:embed="rId5"/>
          <a:stretch>
            <a:fillRect/>
          </a:stretch>
        </p:blipFill>
        <p:spPr>
          <a:xfrm>
            <a:off x="11319071" y="5900666"/>
            <a:ext cx="729698" cy="729698"/>
          </a:xfrm>
          <a:prstGeom prst="rect">
            <a:avLst/>
          </a:prstGeom>
          <a:ln w="12700">
            <a:miter lim="400000"/>
          </a:ln>
        </p:spPr>
      </p:pic>
      <p:pic>
        <p:nvPicPr>
          <p:cNvPr id="144" name="Picture 2" descr="Picture 2"/>
          <p:cNvPicPr>
            <a:picLocks noChangeAspect="1"/>
          </p:cNvPicPr>
          <p:nvPr/>
        </p:nvPicPr>
        <p:blipFill>
          <a:blip r:embed="rId6"/>
          <a:stretch>
            <a:fillRect/>
          </a:stretch>
        </p:blipFill>
        <p:spPr>
          <a:xfrm>
            <a:off x="4527229" y="496221"/>
            <a:ext cx="1536973" cy="1482726"/>
          </a:xfrm>
          <a:prstGeom prst="rect">
            <a:avLst/>
          </a:prstGeom>
          <a:ln w="12700">
            <a:miter lim="400000"/>
          </a:ln>
        </p:spPr>
      </p:pic>
      <p:sp>
        <p:nvSpPr>
          <p:cNvPr id="145" name="Subtitle 2"/>
          <p:cNvSpPr txBox="1"/>
          <p:nvPr/>
        </p:nvSpPr>
        <p:spPr>
          <a:xfrm>
            <a:off x="1116582" y="2181105"/>
            <a:ext cx="4967787" cy="335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Lorem ipsum dolor sit amet</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 dolor sit amet</a:t>
            </a:r>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Lorem ipsum dolor sit amet</a:t>
            </a:r>
            <a:endParaRPr>
              <a:solidFill>
                <a:srgbClr val="E9E9E9"/>
              </a:solidFill>
            </a:endParaRP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Lorem ipsum</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Lorem ipsum</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Lorem ipsum</a:t>
            </a:r>
          </a:p>
        </p:txBody>
      </p:sp>
      <p:sp>
        <p:nvSpPr>
          <p:cNvPr id="146" name="Photo credit: Teresa Casson (EMG) 2023"/>
          <p:cNvSpPr txBox="1"/>
          <p:nvPr/>
        </p:nvSpPr>
        <p:spPr>
          <a:xfrm>
            <a:off x="7214892" y="6428945"/>
            <a:ext cx="4086411" cy="313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solidFill>
                  <a:srgbClr val="FFFFFF"/>
                </a:solidFill>
                <a:latin typeface="Arial"/>
                <a:ea typeface="Arial"/>
                <a:cs typeface="Arial"/>
                <a:sym typeface="Arial"/>
              </a:defRPr>
            </a:lvl1pPr>
          </a:lstStyle>
          <a:p>
            <a:r>
              <a:t>Photo credit: Teresa Casson (EMG) 2023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BBR top down 2.jpeg" descr="BBR top down 2.jpeg"/>
          <p:cNvPicPr>
            <a:picLocks noChangeAspect="1"/>
          </p:cNvPicPr>
          <p:nvPr/>
        </p:nvPicPr>
        <p:blipFill>
          <a:blip r:embed="rId3"/>
          <a:srcRect l="10376" r="10376"/>
          <a:stretch>
            <a:fillRect/>
          </a:stretch>
        </p:blipFill>
        <p:spPr>
          <a:xfrm>
            <a:off x="3635" y="7620"/>
            <a:ext cx="5362238" cy="6766560"/>
          </a:xfrm>
          <a:prstGeom prst="rect">
            <a:avLst/>
          </a:prstGeom>
          <a:ln w="12700">
            <a:miter lim="400000"/>
          </a:ln>
        </p:spPr>
      </p:pic>
      <p:sp>
        <p:nvSpPr>
          <p:cNvPr id="151" name="Title 1"/>
          <p:cNvSpPr txBox="1">
            <a:spLocks noGrp="1"/>
          </p:cNvSpPr>
          <p:nvPr>
            <p:ph type="ctrTitle"/>
          </p:nvPr>
        </p:nvSpPr>
        <p:spPr>
          <a:xfrm>
            <a:off x="5727074" y="479359"/>
            <a:ext cx="4662785" cy="729699"/>
          </a:xfrm>
          <a:prstGeom prst="rect">
            <a:avLst/>
          </a:prstGeom>
        </p:spPr>
        <p:txBody>
          <a:bodyPr lIns="0" tIns="0" rIns="0" bIns="0" anchor="t"/>
          <a:lstStyle>
            <a:lvl1pPr algn="l" defTabSz="758951">
              <a:defRPr sz="4900" spc="-200">
                <a:solidFill>
                  <a:srgbClr val="404040"/>
                </a:solidFill>
                <a:latin typeface="+mj-lt"/>
                <a:ea typeface="+mj-ea"/>
                <a:cs typeface="+mj-cs"/>
                <a:sym typeface="Calibri"/>
              </a:defRPr>
            </a:lvl1pPr>
          </a:lstStyle>
          <a:p>
            <a:r>
              <a:t>Lorem ipsum dolor:</a:t>
            </a:r>
          </a:p>
        </p:txBody>
      </p:sp>
      <p:sp>
        <p:nvSpPr>
          <p:cNvPr id="152" name="Rectangle 7"/>
          <p:cNvSpPr/>
          <p:nvPr/>
        </p:nvSpPr>
        <p:spPr>
          <a:xfrm>
            <a:off x="5823999" y="1221164"/>
            <a:ext cx="365296" cy="45721"/>
          </a:xfrm>
          <a:prstGeom prst="rect">
            <a:avLst/>
          </a:prstGeom>
          <a:blipFill>
            <a:blip r:embed="rId4"/>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55" name="Rectangle 6"/>
          <p:cNvGrpSpPr/>
          <p:nvPr/>
        </p:nvGrpSpPr>
        <p:grpSpPr>
          <a:xfrm>
            <a:off x="0" y="6639559"/>
            <a:ext cx="12192000" cy="345439"/>
            <a:chOff x="0" y="0"/>
            <a:chExt cx="12192000" cy="345437"/>
          </a:xfrm>
        </p:grpSpPr>
        <p:sp>
          <p:nvSpPr>
            <p:cNvPr id="153"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5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56" name="Picture 13" descr="Picture 13"/>
          <p:cNvPicPr>
            <a:picLocks noChangeAspect="1"/>
          </p:cNvPicPr>
          <p:nvPr/>
        </p:nvPicPr>
        <p:blipFill>
          <a:blip r:embed="rId5"/>
          <a:stretch>
            <a:fillRect/>
          </a:stretch>
        </p:blipFill>
        <p:spPr>
          <a:xfrm>
            <a:off x="92885" y="185310"/>
            <a:ext cx="729698" cy="729698"/>
          </a:xfrm>
          <a:prstGeom prst="rect">
            <a:avLst/>
          </a:prstGeom>
          <a:ln w="12700">
            <a:miter lim="400000"/>
          </a:ln>
        </p:spPr>
      </p:pic>
      <p:sp>
        <p:nvSpPr>
          <p:cNvPr id="157" name="Subtitle 2"/>
          <p:cNvSpPr txBox="1"/>
          <p:nvPr/>
        </p:nvSpPr>
        <p:spPr>
          <a:xfrm>
            <a:off x="5832750" y="1808921"/>
            <a:ext cx="4049193" cy="2274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spcBef>
                <a:spcPts val="200"/>
              </a:spcBef>
              <a:buClr>
                <a:srgbClr val="C00000"/>
              </a:buClr>
              <a:buSzPct val="100000"/>
              <a:buChar char="▪"/>
              <a:defRPr sz="2400">
                <a:solidFill>
                  <a:srgbClr val="626E74"/>
                </a:solidFill>
                <a:latin typeface="Arial"/>
                <a:ea typeface="Arial"/>
                <a:cs typeface="Arial"/>
                <a:sym typeface="Arial"/>
              </a:defRPr>
            </a:pPr>
            <a:r>
              <a:t>Lorem ipsum dolor       </a:t>
            </a:r>
            <a:r>
              <a:rPr sz="2000"/>
              <a:t>Lorem ipsum </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 dolor</a:t>
            </a:r>
            <a:endParaRPr sz="2800">
              <a:solidFill>
                <a:srgbClr val="E9E9E9"/>
              </a:solidFill>
            </a:endParaRPr>
          </a:p>
          <a:p>
            <a:pPr marL="342900" indent="-342900">
              <a:lnSpc>
                <a:spcPct val="90000"/>
              </a:lnSpc>
              <a:spcBef>
                <a:spcPts val="200"/>
              </a:spcBef>
              <a:buClr>
                <a:srgbClr val="C00000"/>
              </a:buClr>
              <a:buSzPct val="100000"/>
              <a:buChar char="▪"/>
              <a:defRPr sz="2400">
                <a:solidFill>
                  <a:srgbClr val="626E74"/>
                </a:solidFill>
                <a:latin typeface="Arial"/>
                <a:ea typeface="Arial"/>
                <a:cs typeface="Arial"/>
                <a:sym typeface="Arial"/>
              </a:defRPr>
            </a:pPr>
            <a:r>
              <a:t>Lorem ipsum dolor            </a:t>
            </a:r>
            <a:r>
              <a:rPr sz="2000"/>
              <a:t>Lorem ipsum dolor</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 dolor</a:t>
            </a:r>
          </a:p>
        </p:txBody>
      </p:sp>
      <p:pic>
        <p:nvPicPr>
          <p:cNvPr id="158" name="Picture 2" descr="Picture 2"/>
          <p:cNvPicPr>
            <a:picLocks noChangeAspect="1"/>
          </p:cNvPicPr>
          <p:nvPr/>
        </p:nvPicPr>
        <p:blipFill>
          <a:blip r:embed="rId6"/>
          <a:stretch>
            <a:fillRect/>
          </a:stretch>
        </p:blipFill>
        <p:spPr>
          <a:xfrm>
            <a:off x="10751116" y="123214"/>
            <a:ext cx="1190280" cy="1148269"/>
          </a:xfrm>
          <a:prstGeom prst="rect">
            <a:avLst/>
          </a:prstGeom>
          <a:ln w="12700">
            <a:miter lim="400000"/>
          </a:ln>
        </p:spPr>
      </p:pic>
      <p:sp>
        <p:nvSpPr>
          <p:cNvPr id="159" name="Image: Google Earth"/>
          <p:cNvSpPr txBox="1"/>
          <p:nvPr/>
        </p:nvSpPr>
        <p:spPr>
          <a:xfrm>
            <a:off x="2404480" y="6485080"/>
            <a:ext cx="1728001" cy="26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FFFFFF"/>
                </a:solidFill>
                <a:latin typeface="Arial"/>
                <a:ea typeface="Arial"/>
                <a:cs typeface="Arial"/>
                <a:sym typeface="Arial"/>
              </a:defRPr>
            </a:lvl1pPr>
          </a:lstStyle>
          <a:p>
            <a:r>
              <a:t>Image: Google Earth</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3" descr="Picture 13"/>
          <p:cNvPicPr>
            <a:picLocks noChangeAspect="1"/>
          </p:cNvPicPr>
          <p:nvPr/>
        </p:nvPicPr>
        <p:blipFill>
          <a:blip r:embed="rId3"/>
          <a:stretch>
            <a:fillRect/>
          </a:stretch>
        </p:blipFill>
        <p:spPr>
          <a:xfrm>
            <a:off x="-97662" y="0"/>
            <a:ext cx="12192001" cy="6858001"/>
          </a:xfrm>
          <a:prstGeom prst="rect">
            <a:avLst/>
          </a:prstGeom>
          <a:ln w="12700">
            <a:miter lim="400000"/>
          </a:ln>
        </p:spPr>
      </p:pic>
      <p:sp>
        <p:nvSpPr>
          <p:cNvPr id="164" name="Title 1"/>
          <p:cNvSpPr txBox="1">
            <a:spLocks noGrp="1"/>
          </p:cNvSpPr>
          <p:nvPr>
            <p:ph type="ctrTitle"/>
          </p:nvPr>
        </p:nvSpPr>
        <p:spPr>
          <a:xfrm>
            <a:off x="1143000" y="491426"/>
            <a:ext cx="7006691" cy="1645924"/>
          </a:xfrm>
          <a:prstGeom prst="rect">
            <a:avLst/>
          </a:prstGeom>
        </p:spPr>
        <p:txBody>
          <a:bodyPr lIns="0" tIns="0" rIns="0" bIns="0" anchor="t"/>
          <a:lstStyle>
            <a:lvl1pPr algn="l">
              <a:defRPr spc="-200">
                <a:solidFill>
                  <a:srgbClr val="404040"/>
                </a:solidFill>
                <a:latin typeface="+mj-lt"/>
                <a:ea typeface="+mj-ea"/>
                <a:cs typeface="+mj-cs"/>
                <a:sym typeface="Calibri"/>
              </a:defRPr>
            </a:lvl1pPr>
          </a:lstStyle>
          <a:p>
            <a:r>
              <a:t>Lorem ipsum dolor:</a:t>
            </a:r>
          </a:p>
        </p:txBody>
      </p:sp>
      <p:sp>
        <p:nvSpPr>
          <p:cNvPr id="165" name="Rectangle 7"/>
          <p:cNvSpPr/>
          <p:nvPr/>
        </p:nvSpPr>
        <p:spPr>
          <a:xfrm>
            <a:off x="1249209" y="1291529"/>
            <a:ext cx="365296" cy="45721"/>
          </a:xfrm>
          <a:prstGeom prst="rect">
            <a:avLst/>
          </a:prstGeom>
          <a:blipFill>
            <a:blip r:embed="rId4"/>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68" name="Rectangle 6"/>
          <p:cNvGrpSpPr/>
          <p:nvPr/>
        </p:nvGrpSpPr>
        <p:grpSpPr>
          <a:xfrm>
            <a:off x="0" y="6639559"/>
            <a:ext cx="12192000" cy="345439"/>
            <a:chOff x="0" y="0"/>
            <a:chExt cx="12192000" cy="345437"/>
          </a:xfrm>
        </p:grpSpPr>
        <p:sp>
          <p:nvSpPr>
            <p:cNvPr id="166"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6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69" name="Picture 13" descr="Picture 13"/>
          <p:cNvPicPr>
            <a:picLocks noChangeAspect="1"/>
          </p:cNvPicPr>
          <p:nvPr/>
        </p:nvPicPr>
        <p:blipFill>
          <a:blip r:embed="rId5"/>
          <a:stretch>
            <a:fillRect/>
          </a:stretch>
        </p:blipFill>
        <p:spPr>
          <a:xfrm>
            <a:off x="11262258" y="219399"/>
            <a:ext cx="729698" cy="729697"/>
          </a:xfrm>
          <a:prstGeom prst="rect">
            <a:avLst/>
          </a:prstGeom>
          <a:ln w="12700">
            <a:miter lim="400000"/>
          </a:ln>
        </p:spPr>
      </p:pic>
      <p:sp>
        <p:nvSpPr>
          <p:cNvPr id="170" name="Subtitle 2"/>
          <p:cNvSpPr txBox="1"/>
          <p:nvPr/>
        </p:nvSpPr>
        <p:spPr>
          <a:xfrm>
            <a:off x="1226762" y="1744009"/>
            <a:ext cx="3447344" cy="2652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Lorem ipsum</a:t>
            </a:r>
          </a:p>
        </p:txBody>
      </p:sp>
      <p:pic>
        <p:nvPicPr>
          <p:cNvPr id="171" name="Picture 2" descr="Picture 2"/>
          <p:cNvPicPr>
            <a:picLocks noChangeAspect="1"/>
          </p:cNvPicPr>
          <p:nvPr/>
        </p:nvPicPr>
        <p:blipFill>
          <a:blip r:embed="rId6"/>
          <a:stretch>
            <a:fillRect/>
          </a:stretch>
        </p:blipFill>
        <p:spPr>
          <a:xfrm>
            <a:off x="10751116" y="123214"/>
            <a:ext cx="1190280" cy="1148269"/>
          </a:xfrm>
          <a:prstGeom prst="rect">
            <a:avLst/>
          </a:prstGeom>
          <a:ln w="12700">
            <a:miter lim="400000"/>
          </a:ln>
        </p:spPr>
      </p:pic>
      <p:grpSp>
        <p:nvGrpSpPr>
          <p:cNvPr id="174" name="Screenshot 2023-10-09 at 11.29.58 AM.png"/>
          <p:cNvGrpSpPr/>
          <p:nvPr/>
        </p:nvGrpSpPr>
        <p:grpSpPr>
          <a:xfrm>
            <a:off x="9249739" y="2995191"/>
            <a:ext cx="2451102" cy="3454403"/>
            <a:chOff x="0" y="0"/>
            <a:chExt cx="2451100" cy="3454401"/>
          </a:xfrm>
        </p:grpSpPr>
        <p:pic>
          <p:nvPicPr>
            <p:cNvPr id="172" name="Screenshot 2023-10-09 at 11.29.58 AM.png" descr="Screenshot 2023-10-09 at 11.29.58 AM.png"/>
            <p:cNvPicPr>
              <a:picLocks noChangeAspect="1"/>
            </p:cNvPicPr>
            <p:nvPr/>
          </p:nvPicPr>
          <p:blipFill>
            <a:blip r:embed="rId7"/>
            <a:stretch>
              <a:fillRect/>
            </a:stretch>
          </p:blipFill>
          <p:spPr>
            <a:xfrm>
              <a:off x="215900" y="139700"/>
              <a:ext cx="2019301" cy="2895601"/>
            </a:xfrm>
            <a:prstGeom prst="rect">
              <a:avLst/>
            </a:prstGeom>
            <a:ln w="12700" cap="flat">
              <a:noFill/>
              <a:miter lim="400000"/>
            </a:ln>
            <a:effectLst/>
          </p:spPr>
        </p:pic>
        <p:pic>
          <p:nvPicPr>
            <p:cNvPr id="173" name="Screenshot 2023-10-09 at 11.29.58 AM.png" descr="Screenshot 2023-10-09 at 11.29.58 AM.png"/>
            <p:cNvPicPr>
              <a:picLocks noChangeAspect="1"/>
            </p:cNvPicPr>
            <p:nvPr/>
          </p:nvPicPr>
          <p:blipFill>
            <a:blip r:embed="rId8"/>
            <a:stretch>
              <a:fillRect/>
            </a:stretch>
          </p:blipFill>
          <p:spPr>
            <a:xfrm>
              <a:off x="0" y="0"/>
              <a:ext cx="2451101" cy="3454402"/>
            </a:xfrm>
            <a:prstGeom prst="rect">
              <a:avLst/>
            </a:prstGeom>
            <a:ln w="12700" cap="flat">
              <a:noFill/>
              <a:miter lim="400000"/>
            </a:ln>
            <a:effectLst/>
          </p:spPr>
        </p:pic>
      </p:grpSp>
      <p:sp>
        <p:nvSpPr>
          <p:cNvPr id="175" name="Subtitle 2"/>
          <p:cNvSpPr txBox="1"/>
          <p:nvPr/>
        </p:nvSpPr>
        <p:spPr>
          <a:xfrm>
            <a:off x="4803370" y="1744009"/>
            <a:ext cx="4086559" cy="2652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t>Lorem ipsum</a:t>
            </a:r>
            <a:endParaRPr sz="2800">
              <a:solidFill>
                <a:srgbClr val="E9E9E9"/>
              </a:solidFill>
            </a:endParaRP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t>Lorem ipsum</a:t>
            </a:r>
            <a:endParaRPr sz="2800">
              <a:solidFill>
                <a:srgbClr val="E9E9E9"/>
              </a:solidFill>
            </a:endParaRP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t>Lorem ipsum</a:t>
            </a: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t>Lorem ipsum</a:t>
            </a:r>
          </a:p>
          <a:p>
            <a:pPr marL="342900" indent="-342900">
              <a:lnSpc>
                <a:spcPct val="150000"/>
              </a:lnSpc>
              <a:spcBef>
                <a:spcPts val="200"/>
              </a:spcBef>
              <a:buClr>
                <a:srgbClr val="C00000"/>
              </a:buClr>
              <a:buSzPct val="100000"/>
              <a:buFont typeface="Arial"/>
              <a:buChar char="➡"/>
              <a:defRPr sz="2400">
                <a:solidFill>
                  <a:srgbClr val="626E74"/>
                </a:solidFill>
                <a:latin typeface="Arial"/>
                <a:ea typeface="Arial"/>
                <a:cs typeface="Arial"/>
                <a:sym typeface="Arial"/>
              </a:defRPr>
            </a:pPr>
            <a:r>
              <a:t>Lorem ipsum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2"/>
          <p:cNvSpPr/>
          <p:nvPr/>
        </p:nvSpPr>
        <p:spPr>
          <a:xfrm>
            <a:off x="7838574" y="-1"/>
            <a:ext cx="4353428" cy="6812282"/>
          </a:xfrm>
          <a:prstGeom prst="rect">
            <a:avLst/>
          </a:prstGeom>
          <a:blipFill>
            <a:blip r:embed="rId3"/>
            <a:stretch>
              <a:fillRect/>
            </a:stretch>
          </a:blip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grpSp>
        <p:nvGrpSpPr>
          <p:cNvPr id="182" name="Rectangle 6"/>
          <p:cNvGrpSpPr/>
          <p:nvPr/>
        </p:nvGrpSpPr>
        <p:grpSpPr>
          <a:xfrm>
            <a:off x="0" y="6639559"/>
            <a:ext cx="12192000" cy="345439"/>
            <a:chOff x="0" y="0"/>
            <a:chExt cx="12192000" cy="345437"/>
          </a:xfrm>
        </p:grpSpPr>
        <p:sp>
          <p:nvSpPr>
            <p:cNvPr id="180" name="Rectangle"/>
            <p:cNvSpPr/>
            <p:nvPr/>
          </p:nvSpPr>
          <p:spPr>
            <a:xfrm>
              <a:off x="0" y="127000"/>
              <a:ext cx="12192000" cy="91442"/>
            </a:xfrm>
            <a:prstGeom prst="rect">
              <a:avLst/>
            </a:prstGeom>
            <a:blipFill rotWithShape="1">
              <a:blip r:embed="rId4"/>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8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83" name="Picture 3" descr="Picture 3"/>
          <p:cNvPicPr>
            <a:picLocks noChangeAspect="1"/>
          </p:cNvPicPr>
          <p:nvPr/>
        </p:nvPicPr>
        <p:blipFill>
          <a:blip r:embed="rId5"/>
          <a:stretch>
            <a:fillRect/>
          </a:stretch>
        </p:blipFill>
        <p:spPr>
          <a:xfrm>
            <a:off x="0" y="-22860"/>
            <a:ext cx="12192001" cy="6858001"/>
          </a:xfrm>
          <a:prstGeom prst="rect">
            <a:avLst/>
          </a:prstGeom>
          <a:ln w="12700">
            <a:miter lim="400000"/>
          </a:ln>
        </p:spPr>
      </p:pic>
      <p:pic>
        <p:nvPicPr>
          <p:cNvPr id="184" name="Picture 9" descr="Picture 9"/>
          <p:cNvPicPr>
            <a:picLocks noChangeAspect="1"/>
          </p:cNvPicPr>
          <p:nvPr/>
        </p:nvPicPr>
        <p:blipFill>
          <a:blip r:embed="rId6"/>
          <a:stretch>
            <a:fillRect/>
          </a:stretch>
        </p:blipFill>
        <p:spPr>
          <a:xfrm>
            <a:off x="7907256" y="1190527"/>
            <a:ext cx="4216061" cy="4216059"/>
          </a:xfrm>
          <a:prstGeom prst="rect">
            <a:avLst/>
          </a:prstGeom>
          <a:ln w="12700">
            <a:miter lim="400000"/>
          </a:ln>
        </p:spPr>
      </p:pic>
      <p:sp>
        <p:nvSpPr>
          <p:cNvPr id="185" name="Content Placeholder 2"/>
          <p:cNvSpPr txBox="1"/>
          <p:nvPr/>
        </p:nvSpPr>
        <p:spPr>
          <a:xfrm>
            <a:off x="535368" y="2222268"/>
            <a:ext cx="7257485" cy="282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228600" defTabSz="914400">
              <a:lnSpc>
                <a:spcPct val="90000"/>
              </a:lnSpc>
              <a:spcBef>
                <a:spcPts val="1000"/>
              </a:spcBef>
              <a:defRPr sz="2800">
                <a:latin typeface="Arial"/>
                <a:ea typeface="Arial"/>
                <a:cs typeface="Arial"/>
                <a:sym typeface="Arial"/>
              </a:defRPr>
            </a:pPr>
            <a:r>
              <a:t>Insert Name</a:t>
            </a:r>
          </a:p>
          <a:p>
            <a:pPr indent="228600" defTabSz="914400">
              <a:lnSpc>
                <a:spcPct val="90000"/>
              </a:lnSpc>
              <a:spcBef>
                <a:spcPts val="1000"/>
              </a:spcBef>
              <a:defRPr sz="2800">
                <a:latin typeface="Arial"/>
                <a:ea typeface="Arial"/>
                <a:cs typeface="Arial"/>
                <a:sym typeface="Arial"/>
              </a:defRPr>
            </a:pPr>
            <a:r>
              <a:t>WSU Extension Master Gardener Volunteer</a:t>
            </a:r>
          </a:p>
          <a:p>
            <a:pPr indent="228600" defTabSz="914400">
              <a:lnSpc>
                <a:spcPct val="90000"/>
              </a:lnSpc>
              <a:spcBef>
                <a:spcPts val="1000"/>
              </a:spcBef>
              <a:defRPr sz="2800">
                <a:latin typeface="Arial"/>
                <a:ea typeface="Arial"/>
                <a:cs typeface="Arial"/>
                <a:sym typeface="Arial"/>
              </a:defRPr>
            </a:pPr>
            <a:r>
              <a:t>Contact info</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a:solidFill>
                  <a:srgbClr val="0000FF"/>
                </a:solidFill>
                <a:uFill>
                  <a:solidFill>
                    <a:srgbClr val="0000FF"/>
                  </a:solidFill>
                </a:uFill>
                <a:hlinkClick r:id="rId7"/>
              </a:rPr>
              <a:t>http://mastergardener.wsu.edu/</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a:solidFill>
                  <a:srgbClr val="0000FF"/>
                </a:solidFill>
                <a:uFill>
                  <a:solidFill>
                    <a:srgbClr val="0000FF"/>
                  </a:solidFill>
                </a:uFill>
                <a:hlinkClick r:id="rId8"/>
              </a:rPr>
              <a:t>https://www.facebook.com/WSUMGProgram</a:t>
            </a:r>
          </a:p>
        </p:txBody>
      </p:sp>
      <p:sp>
        <p:nvSpPr>
          <p:cNvPr id="186" name="Title 4"/>
          <p:cNvSpPr txBox="1">
            <a:spLocks noGrp="1"/>
          </p:cNvSpPr>
          <p:nvPr>
            <p:ph type="ctrTitle"/>
          </p:nvPr>
        </p:nvSpPr>
        <p:spPr>
          <a:xfrm>
            <a:off x="293017" y="397778"/>
            <a:ext cx="4323347" cy="1220449"/>
          </a:xfrm>
          <a:prstGeom prst="rect">
            <a:avLst/>
          </a:prstGeom>
        </p:spPr>
        <p:txBody>
          <a:bodyPr/>
          <a:lstStyle>
            <a:lvl1pPr>
              <a:defRPr>
                <a:latin typeface="+mj-lt"/>
                <a:ea typeface="+mj-ea"/>
                <a:cs typeface="+mj-cs"/>
                <a:sym typeface="Calibri"/>
              </a:defRPr>
            </a:lvl1pPr>
          </a:lstStyle>
          <a:p>
            <a:r>
              <a:t>Questions?</a:t>
            </a:r>
          </a:p>
        </p:txBody>
      </p:sp>
      <p:pic>
        <p:nvPicPr>
          <p:cNvPr id="187" name="Picture 7" descr="Picture 7"/>
          <p:cNvPicPr>
            <a:picLocks noChangeAspect="1"/>
          </p:cNvPicPr>
          <p:nvPr/>
        </p:nvPicPr>
        <p:blipFill>
          <a:blip r:embed="rId9"/>
          <a:stretch>
            <a:fillRect/>
          </a:stretch>
        </p:blipFill>
        <p:spPr>
          <a:xfrm>
            <a:off x="293016" y="5768523"/>
            <a:ext cx="3507207" cy="6917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Lst>
          </p:cNvPr>
          <p:cNvSpPr/>
          <p:nvPr/>
        </p:nvSpPr>
        <p:spPr>
          <a:xfrm>
            <a:off x="896112" y="996696"/>
            <a:ext cx="7287768" cy="3370478"/>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1580579"/>
            <a:ext cx="4882896" cy="737583"/>
          </a:xfrm>
        </p:spPr>
        <p:txBody>
          <a:bodyPr lIns="0" rIns="0">
            <a:noAutofit/>
          </a:bodyPr>
          <a:lstStyle/>
          <a:p>
            <a:pPr algn="l"/>
            <a:r>
              <a:rPr lang="en-US" sz="2800" b="0" i="0" dirty="0">
                <a:solidFill>
                  <a:srgbClr val="000000"/>
                </a:solidFill>
                <a:effectLst/>
              </a:rPr>
              <a:t>Thank you for attending today’s educational event!</a:t>
            </a:r>
            <a:endParaRPr lang="en-US" sz="2800"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0" i="0" dirty="0">
                <a:solidFill>
                  <a:srgbClr val="000000"/>
                </a:solidFill>
                <a:effectLst/>
              </a:rPr>
              <a:t>Help us better serve your needs. Please tell us how we did by taking this short survey.</a:t>
            </a:r>
          </a:p>
          <a:p>
            <a:pPr algn="l">
              <a:lnSpc>
                <a:spcPct val="100000"/>
              </a:lnSpc>
            </a:pPr>
            <a:endParaRPr lang="en-US" sz="20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2435095"/>
            <a:ext cx="365294" cy="4571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Lst>
          </p:cNvPr>
          <p:cNvSpPr/>
          <p:nvPr/>
        </p:nvSpPr>
        <p:spPr>
          <a:xfrm>
            <a:off x="896112" y="996696"/>
            <a:ext cx="7287768" cy="77836"/>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Lst>
          </p:cNvPr>
          <p:cNvPicPr>
            <a:picLocks noChangeAspect="1"/>
          </p:cNvPicPr>
          <p:nvPr/>
        </p:nvPicPr>
        <p:blipFill>
          <a:blip r:embed="rId6">
            <a:alphaModFix amt="70000"/>
          </a:blip>
          <a:stretch>
            <a:fillRect/>
          </a:stretch>
        </p:blipFill>
        <p:spPr>
          <a:xfrm>
            <a:off x="11319634" y="136186"/>
            <a:ext cx="729696" cy="729696"/>
          </a:xfrm>
          <a:prstGeom prst="rect">
            <a:avLst/>
          </a:prstGeom>
        </p:spPr>
      </p:pic>
      <p:sp>
        <p:nvSpPr>
          <p:cNvPr id="3" name="TextBox 2">
            <a:extLst>
              <a:ext uri="{FF2B5EF4-FFF2-40B4-BE49-F238E27FC236}">
                <a16:creationId xmlns:a16="http://schemas.microsoft.com/office/drawing/2014/main" id="{0B029993-E001-D29C-D8C8-19BEE07610FD}"/>
              </a:ext>
            </a:extLst>
          </p:cNvPr>
          <p:cNvSpPr txBox="1"/>
          <p:nvPr/>
        </p:nvSpPr>
        <p:spPr>
          <a:xfrm>
            <a:off x="2783476" y="5174265"/>
            <a:ext cx="3138221" cy="707886"/>
          </a:xfrm>
          <a:prstGeom prst="rect">
            <a:avLst/>
          </a:prstGeom>
          <a:noFill/>
        </p:spPr>
        <p:txBody>
          <a:bodyPr wrap="square" rtlCol="0">
            <a:spAutoFit/>
          </a:bodyPr>
          <a:lstStyle/>
          <a:p>
            <a:r>
              <a:rPr lang="en-US" sz="2000" dirty="0"/>
              <a:t>Insert QR code and link to survey here</a:t>
            </a:r>
          </a:p>
        </p:txBody>
      </p:sp>
      <p:pic>
        <p:nvPicPr>
          <p:cNvPr id="19" name="Picture 18" descr="Wind turbines against blue sky">
            <a:extLst>
              <a:ext uri="{FF2B5EF4-FFF2-40B4-BE49-F238E27FC236}">
                <a16:creationId xmlns:a16="http://schemas.microsoft.com/office/drawing/2014/main" id="{803579AD-FB02-164A-B92B-2CBBB20E71BD}"/>
              </a:ext>
            </a:extLst>
          </p:cNvPr>
          <p:cNvPicPr>
            <a:picLocks noChangeAspect="1"/>
          </p:cNvPicPr>
          <p:nvPr/>
        </p:nvPicPr>
        <p:blipFill>
          <a:blip r:embed="rId7" cstate="print">
            <a:extLst>
              <a:ext uri="{28A0092B-C50C-407E-A947-70E740481C1C}">
                <a14:useLocalDpi xmlns:a14="http://schemas.microsoft.com/office/drawing/2010/main" val="0"/>
              </a:ext>
            </a:extLst>
          </a:blip>
          <a:srcRect l="9068" r="9068"/>
          <a:stretch/>
        </p:blipFill>
        <p:spPr>
          <a:xfrm>
            <a:off x="7369426" y="2980150"/>
            <a:ext cx="3950208" cy="3277329"/>
          </a:xfrm>
          <a:prstGeom prst="rect">
            <a:avLst/>
          </a:prstGeom>
        </p:spPr>
      </p:pic>
    </p:spTree>
    <p:extLst>
      <p:ext uri="{BB962C8B-B14F-4D97-AF65-F5344CB8AC3E}">
        <p14:creationId xmlns:p14="http://schemas.microsoft.com/office/powerpoint/2010/main" val="398974538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Stone Sans Semibold</vt:lpstr>
      <vt:lpstr>Office Theme</vt:lpstr>
      <vt:lpstr>PowerPoint Presentation</vt:lpstr>
      <vt:lpstr>PowerPoint Presentation</vt:lpstr>
      <vt:lpstr>PowerPoint Presentation</vt:lpstr>
      <vt:lpstr>Climate Change</vt:lpstr>
      <vt:lpstr>Contents:</vt:lpstr>
      <vt:lpstr>Lorem ipsum dolor:</vt:lpstr>
      <vt:lpstr>Lorem ipsum dolor:</vt:lpstr>
      <vt:lpstr>Questions?</vt:lpstr>
      <vt:lpstr>Thank you for attending today’s educational event!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Debra Benbow</cp:lastModifiedBy>
  <cp:revision>1</cp:revision>
  <dcterms:modified xsi:type="dcterms:W3CDTF">2024-05-02T16:37:56Z</dcterms:modified>
</cp:coreProperties>
</file>