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video/unknown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8" r:id="rId2"/>
    <p:sldId id="297" r:id="rId3"/>
    <p:sldId id="304" r:id="rId4"/>
    <p:sldId id="327" r:id="rId5"/>
    <p:sldId id="302" r:id="rId6"/>
    <p:sldId id="299" r:id="rId7"/>
    <p:sldId id="303" r:id="rId8"/>
    <p:sldId id="308" r:id="rId9"/>
    <p:sldId id="305" r:id="rId10"/>
    <p:sldId id="273" r:id="rId11"/>
    <p:sldId id="329" r:id="rId12"/>
    <p:sldId id="314" r:id="rId13"/>
    <p:sldId id="317" r:id="rId14"/>
    <p:sldId id="318" r:id="rId15"/>
    <p:sldId id="316" r:id="rId16"/>
    <p:sldId id="315" r:id="rId17"/>
    <p:sldId id="328" r:id="rId18"/>
    <p:sldId id="257" r:id="rId19"/>
    <p:sldId id="261" r:id="rId20"/>
    <p:sldId id="281" r:id="rId21"/>
    <p:sldId id="285" r:id="rId22"/>
    <p:sldId id="294" r:id="rId23"/>
    <p:sldId id="296" r:id="rId24"/>
    <p:sldId id="313" r:id="rId25"/>
    <p:sldId id="291" r:id="rId26"/>
    <p:sldId id="330" r:id="rId27"/>
    <p:sldId id="286" r:id="rId28"/>
    <p:sldId id="268" r:id="rId29"/>
    <p:sldId id="331" r:id="rId30"/>
    <p:sldId id="279" r:id="rId31"/>
    <p:sldId id="270" r:id="rId32"/>
    <p:sldId id="287" r:id="rId33"/>
    <p:sldId id="32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4">
          <p15:clr>
            <a:srgbClr val="A4A3A4"/>
          </p15:clr>
        </p15:guide>
        <p15:guide id="2" pos="54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6FFFF"/>
    <a:srgbClr val="FFFF66"/>
    <a:srgbClr val="66FF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91" autoAdjust="0"/>
    <p:restoredTop sz="93526" autoAdjust="0"/>
  </p:normalViewPr>
  <p:slideViewPr>
    <p:cSldViewPr snapToGrid="0" snapToObjects="1" showGuides="1">
      <p:cViewPr varScale="1">
        <p:scale>
          <a:sx n="89" d="100"/>
          <a:sy n="89" d="100"/>
        </p:scale>
        <p:origin x="1248" y="176"/>
      </p:cViewPr>
      <p:guideLst>
        <p:guide orient="horz" pos="4264"/>
        <p:guide pos="5492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4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D053C-8366-7D4E-8155-A3D0CA59797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F9FBB-4E31-244B-9995-0D4429559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7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9FBB-4E31-244B-9995-0D4429559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0CC9C-7238-4046-A687-1DB283E81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0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-14646" y="596062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0" y="0"/>
            <a:ext cx="571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en-US" sz="2200">
              <a:solidFill>
                <a:srgbClr val="28477C"/>
              </a:solidFill>
              <a:latin typeface="Calibri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 userDrawn="1">
            <p:ph type="body" sz="quarter" idx="10"/>
          </p:nvPr>
        </p:nvSpPr>
        <p:spPr>
          <a:xfrm>
            <a:off x="0" y="0"/>
            <a:ext cx="5257800" cy="533400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 userDrawn="1">
            <p:ph type="body" sz="quarter" idx="11"/>
          </p:nvPr>
        </p:nvSpPr>
        <p:spPr>
          <a:xfrm>
            <a:off x="152400" y="685800"/>
            <a:ext cx="8610600" cy="32004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-13510" y="623678"/>
            <a:ext cx="9144000" cy="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 userDrawn="1"/>
        </p:nvSpPr>
        <p:spPr bwMode="auto">
          <a:xfrm>
            <a:off x="0" y="637953"/>
            <a:ext cx="9137110" cy="2023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5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9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2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0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9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35DC2-C5ED-F940-955F-679307B3255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8B81-CE6B-0146-B0DB-0C6D86E0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scelibrary.org/doi/abs/10.1061/(ASCE)GT.1943-5606.000164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2.emf"/><Relationship Id="rId4" Type="http://schemas.openxmlformats.org/officeDocument/2006/relationships/image" Target="../media/image19.emf"/><Relationship Id="rId9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hyperlink" Target="https://doi.org/10.1029/2000WR900171" TargetMode="External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hyperlink" Target="https://doi.org/10.1029/2000WR900170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11" Type="http://schemas.openxmlformats.org/officeDocument/2006/relationships/hyperlink" Target="https://doi.org/10.1029/1999WR900013" TargetMode="External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5.e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conhyd.2005.12.01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emf"/><Relationship Id="rId20" Type="http://schemas.openxmlformats.org/officeDocument/2006/relationships/hyperlink" Target="https://doi.org/10.1002/2017WR020759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.emf"/><Relationship Id="rId19" Type="http://schemas.openxmlformats.org/officeDocument/2006/relationships/image" Target="../media/image9.png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jconhyd.2005.12.010" TargetMode="External"/><Relationship Id="rId5" Type="http://schemas.openxmlformats.org/officeDocument/2006/relationships/hyperlink" Target="https://doi.org/10.1016/j.jconhyd.2005.12.011" TargetMode="Externa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ov"/><Relationship Id="rId7" Type="http://schemas.openxmlformats.org/officeDocument/2006/relationships/image" Target="../media/image42.png"/><Relationship Id="rId2" Type="http://schemas.microsoft.com/office/2007/relationships/media" Target="../media/media4.mov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96WR0385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S0169-7722(00)00167-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2017WR021488" TargetMode="External"/><Relationship Id="rId2" Type="http://schemas.openxmlformats.org/officeDocument/2006/relationships/hyperlink" Target="https://doi.org/10.1007/s11242-011-9804-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7556" y="2233294"/>
            <a:ext cx="8606785" cy="1602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F9411-FC72-6D4A-813E-F7A6303C8092}"/>
              </a:ext>
            </a:extLst>
          </p:cNvPr>
          <p:cNvSpPr txBox="1"/>
          <p:nvPr/>
        </p:nvSpPr>
        <p:spPr>
          <a:xfrm>
            <a:off x="412428" y="344248"/>
            <a:ext cx="8326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/>
                <a:cs typeface="Times New Roman"/>
              </a:rPr>
              <a:t>Miscimetry</a:t>
            </a:r>
            <a:r>
              <a:rPr lang="en-US" sz="4400" dirty="0">
                <a:latin typeface="Times New Roman"/>
                <a:cs typeface="Times New Roman"/>
              </a:rPr>
              <a:t> in Reactive Transport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C61B2C0-9CB5-A64D-9CF9-1AD831F6F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47" y="1150967"/>
            <a:ext cx="8735794" cy="7694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TR Ginn, WSU 2020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D0CD27-C9C8-3849-A85A-AC71AD44AB87}"/>
              </a:ext>
            </a:extLst>
          </p:cNvPr>
          <p:cNvSpPr txBox="1">
            <a:spLocks/>
          </p:cNvSpPr>
          <p:nvPr/>
        </p:nvSpPr>
        <p:spPr>
          <a:xfrm>
            <a:off x="197556" y="1657350"/>
            <a:ext cx="8883543" cy="4752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Differential Algebraic Equation (DAE) models of reactive transport impacted by mixing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Times New Roman"/>
                <a:cs typeface="Times New Roman"/>
              </a:rPr>
              <a:t>two examples</a:t>
            </a:r>
            <a:r>
              <a:rPr lang="en-US" sz="2400" dirty="0">
                <a:latin typeface="Times New Roman"/>
                <a:cs typeface="Times New Roman"/>
              </a:rPr>
              <a:t>: aerobic biodegradation, MICP</a:t>
            </a:r>
            <a:br>
              <a:rPr lang="en-US" sz="2400" dirty="0">
                <a:latin typeface="Times New Roman"/>
                <a:cs typeface="Times New Roman"/>
              </a:rPr>
            </a:b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Exposure time of mixtures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Times New Roman"/>
                <a:cs typeface="Times New Roman"/>
              </a:rPr>
              <a:t>three examples: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 solution to solid = groundwater age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   solute to some solid = chemical heterogeneity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       solute to its own gradient =  scalar dissipation</a:t>
            </a:r>
          </a:p>
        </p:txBody>
      </p:sp>
    </p:spTree>
    <p:extLst>
      <p:ext uri="{BB962C8B-B14F-4D97-AF65-F5344CB8AC3E}">
        <p14:creationId xmlns:p14="http://schemas.microsoft.com/office/powerpoint/2010/main" val="216580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8383979" cy="533400"/>
          </a:xfrm>
        </p:spPr>
        <p:txBody>
          <a:bodyPr>
            <a:normAutofit/>
          </a:bodyPr>
          <a:lstStyle/>
          <a:p>
            <a:r>
              <a:rPr lang="en-US" dirty="0"/>
              <a:t>Meter-scale Experiment</a:t>
            </a:r>
          </a:p>
          <a:p>
            <a:endParaRPr lang="en-US" sz="2000" dirty="0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226" y="863125"/>
            <a:ext cx="3042848" cy="2050920"/>
          </a:xfrm>
          <a:prstGeom prst="rect">
            <a:avLst/>
          </a:prstGeom>
          <a:noFill/>
          <a:ln w="3810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495143" y="648867"/>
            <a:ext cx="5303184" cy="4106587"/>
            <a:chOff x="1317115" y="940729"/>
            <a:chExt cx="5303184" cy="4106587"/>
          </a:xfrm>
        </p:grpSpPr>
        <p:grpSp>
          <p:nvGrpSpPr>
            <p:cNvPr id="50" name="Group 49"/>
            <p:cNvGrpSpPr/>
            <p:nvPr/>
          </p:nvGrpSpPr>
          <p:grpSpPr>
            <a:xfrm>
              <a:off x="1998152" y="1535491"/>
              <a:ext cx="4611755" cy="3511825"/>
              <a:chOff x="2019300" y="1297299"/>
              <a:chExt cx="5105400" cy="3950562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9241" b="21807"/>
              <a:stretch/>
            </p:blipFill>
            <p:spPr>
              <a:xfrm>
                <a:off x="2019300" y="1444486"/>
                <a:ext cx="5105400" cy="3803375"/>
              </a:xfrm>
              <a:prstGeom prst="rect">
                <a:avLst/>
              </a:prstGeom>
            </p:spPr>
          </p:pic>
          <p:sp>
            <p:nvSpPr>
              <p:cNvPr id="78" name="Can 77"/>
              <p:cNvSpPr/>
              <p:nvPr/>
            </p:nvSpPr>
            <p:spPr>
              <a:xfrm rot="60000">
                <a:off x="3124561" y="1297299"/>
                <a:ext cx="148668" cy="1526509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>
                  <a:rot lat="0" lon="0" rev="660000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Can 78"/>
              <p:cNvSpPr/>
              <p:nvPr/>
            </p:nvSpPr>
            <p:spPr>
              <a:xfrm rot="60000">
                <a:off x="3102763" y="2078987"/>
                <a:ext cx="177118" cy="764511"/>
              </a:xfrm>
              <a:prstGeom prst="can">
                <a:avLst/>
              </a:prstGeom>
              <a:pattFill prst="wdDnDiag">
                <a:fgClr>
                  <a:schemeClr val="tx1"/>
                </a:fgClr>
                <a:bgClr>
                  <a:schemeClr val="accent6">
                    <a:lumMod val="75000"/>
                  </a:schemeClr>
                </a:bgClr>
              </a:pattFill>
              <a:ln>
                <a:noFill/>
              </a:ln>
              <a:scene3d>
                <a:camera prst="orthographicFront"/>
                <a:lightRig rig="threePt" dir="t">
                  <a:rot lat="0" lon="0" rev="660000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3761010" y="3225905"/>
                <a:ext cx="174394" cy="1546218"/>
                <a:chOff x="1441879" y="4083637"/>
                <a:chExt cx="174394" cy="1546218"/>
              </a:xfrm>
            </p:grpSpPr>
            <p:sp>
              <p:nvSpPr>
                <p:cNvPr id="84" name="Can 83"/>
                <p:cNvSpPr/>
                <p:nvPr/>
              </p:nvSpPr>
              <p:spPr>
                <a:xfrm rot="60000">
                  <a:off x="1461414" y="4083637"/>
                  <a:ext cx="148668" cy="1526509"/>
                </a:xfrm>
                <a:prstGeom prst="can">
                  <a:avLst/>
                </a:prstGeom>
                <a:solidFill>
                  <a:srgbClr val="0070C0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6600000"/>
                  </a:lightRig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an 84"/>
                <p:cNvSpPr/>
                <p:nvPr/>
              </p:nvSpPr>
              <p:spPr>
                <a:xfrm rot="60000">
                  <a:off x="1441879" y="4918024"/>
                  <a:ext cx="174394" cy="711831"/>
                </a:xfrm>
                <a:prstGeom prst="can">
                  <a:avLst/>
                </a:prstGeom>
                <a:pattFill prst="wdDnDiag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noFill/>
                </a:ln>
                <a:scene3d>
                  <a:camera prst="orthographicFront"/>
                  <a:lightRig rig="threePt" dir="t">
                    <a:rot lat="0" lon="0" rev="6600000"/>
                  </a:lightRig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 rot="120000">
                <a:off x="6563845" y="1894062"/>
                <a:ext cx="174394" cy="1546218"/>
                <a:chOff x="1441879" y="4083637"/>
                <a:chExt cx="174394" cy="1546218"/>
              </a:xfrm>
            </p:grpSpPr>
            <p:sp>
              <p:nvSpPr>
                <p:cNvPr id="82" name="Can 81"/>
                <p:cNvSpPr/>
                <p:nvPr/>
              </p:nvSpPr>
              <p:spPr>
                <a:xfrm rot="60000">
                  <a:off x="1461414" y="4083637"/>
                  <a:ext cx="148668" cy="1526509"/>
                </a:xfrm>
                <a:prstGeom prst="can">
                  <a:avLst/>
                </a:prstGeom>
                <a:solidFill>
                  <a:srgbClr val="0070C0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6600000"/>
                  </a:lightRig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an 82"/>
                <p:cNvSpPr/>
                <p:nvPr/>
              </p:nvSpPr>
              <p:spPr>
                <a:xfrm rot="60000">
                  <a:off x="1441879" y="4918024"/>
                  <a:ext cx="174394" cy="711831"/>
                </a:xfrm>
                <a:prstGeom prst="can">
                  <a:avLst/>
                </a:prstGeom>
                <a:pattFill prst="wdDnDiag">
                  <a:fgClr>
                    <a:schemeClr val="tx1"/>
                  </a:fgClr>
                  <a:bgClr>
                    <a:srgbClr val="0070C0"/>
                  </a:bgClr>
                </a:pattFill>
                <a:ln>
                  <a:noFill/>
                </a:ln>
                <a:scene3d>
                  <a:camera prst="orthographicFront"/>
                  <a:lightRig rig="threePt" dir="t">
                    <a:rot lat="0" lon="0" rev="6600000"/>
                  </a:lightRig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TextBox 50"/>
            <p:cNvSpPr txBox="1"/>
            <p:nvPr/>
          </p:nvSpPr>
          <p:spPr>
            <a:xfrm>
              <a:off x="5717908" y="3626617"/>
              <a:ext cx="902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Well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73034" y="2216622"/>
              <a:ext cx="902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Well 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8545" y="4471850"/>
              <a:ext cx="902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Well 2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2218442" y="1291076"/>
              <a:ext cx="412776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942851" y="940729"/>
              <a:ext cx="9023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1.7 m</a:t>
              </a:r>
              <a:endParaRPr lang="en-US" sz="16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638425" y="3694732"/>
              <a:ext cx="0" cy="64008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645371" y="3606341"/>
              <a:ext cx="902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0.3 m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17115" y="3921799"/>
              <a:ext cx="13620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(Natural Sand with native microbes)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28928" y="1453535"/>
              <a:ext cx="1362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(Injection Well)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91409" y="4168081"/>
              <a:ext cx="13804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(production Well)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4008684" y="3952079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742707" y="3473467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544187" y="3123864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303811" y="3626617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131933" y="3271691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986825" y="2874759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533600" y="2427467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387792" y="2570169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250430" y="2765558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691953" y="2966847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384141" y="3714550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583918" y="3200321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333815" y="2143857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944781" y="3488137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553077" y="3085635"/>
              <a:ext cx="157187" cy="7645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02711" y="2176977"/>
              <a:ext cx="221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charset="0"/>
                  <a:ea typeface="Times New Roman" charset="0"/>
                  <a:cs typeface="Times New Roman" charset="0"/>
                </a:rPr>
                <a:t>Observation Locations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8907" y="4212205"/>
            <a:ext cx="87443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14 Day Experiment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Cyclic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well-to-well injections 1-&gt;2, 2-&gt;3, 3-&gt;1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	Four phases: Passive tracer test, Stimulation of native </a:t>
            </a:r>
            <a:r>
              <a:rPr lang="en-US" sz="2000" dirty="0" err="1">
                <a:latin typeface="Times New Roman" charset="0"/>
                <a:ea typeface="Times New Roman" charset="0"/>
                <a:cs typeface="Times New Roman" charset="0"/>
              </a:rPr>
              <a:t>ureolytic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bacteria,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				Cementation, Natural groundwater rinse.</a:t>
            </a:r>
          </a:p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13 Aqueous sample locations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     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Urea, Ammonium and Ammonia, Bicarbonate and Carbonate, Calcium, &amp; pH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15 Calcite sample locations      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577774-C3D2-0C45-B19D-C419EEF91F94}"/>
              </a:ext>
            </a:extLst>
          </p:cNvPr>
          <p:cNvSpPr/>
          <p:nvPr/>
        </p:nvSpPr>
        <p:spPr>
          <a:xfrm>
            <a:off x="1011" y="6507143"/>
            <a:ext cx="9142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Gomez et al., 2017 JGGE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https://ascelibrary.org/doi/abs/10.1061/(ASCE)GT.1943-5606.0001640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265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a2+_CO3_logscale (Converted).mov">
            <a:hlinkClick r:id="" action="ppaction://media"/>
            <a:extLst>
              <a:ext uri="{FF2B5EF4-FFF2-40B4-BE49-F238E27FC236}">
                <a16:creationId xmlns:a16="http://schemas.microsoft.com/office/drawing/2014/main" id="{A348778E-B205-E541-97B1-F73C68655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453" y="3798975"/>
            <a:ext cx="8606785" cy="2116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844E-EAE8-8344-A31D-4E895804ACCE}"/>
              </a:ext>
            </a:extLst>
          </p:cNvPr>
          <p:cNvSpPr txBox="1"/>
          <p:nvPr/>
        </p:nvSpPr>
        <p:spPr>
          <a:xfrm>
            <a:off x="412428" y="344248"/>
            <a:ext cx="8326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Miscimetry</a:t>
            </a:r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in Reactive Transport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61FD4F-44CE-3C44-AE3A-654469FC6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56" y="1657350"/>
            <a:ext cx="8883543" cy="4752521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Times New Roman"/>
                <a:cs typeface="Times New Roman"/>
              </a:rPr>
              <a:t>Differential Algebraic Equation (DAE) models of reactive transport impacted by mixing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Times New Roman"/>
                <a:cs typeface="Times New Roman"/>
              </a:rPr>
              <a:t>two examples</a:t>
            </a:r>
            <a:r>
              <a:rPr lang="en-US" sz="2400" dirty="0">
                <a:latin typeface="Times New Roman"/>
                <a:cs typeface="Times New Roman"/>
              </a:rPr>
              <a:t>: aerobic biodegradation, MICP</a:t>
            </a:r>
            <a:br>
              <a:rPr lang="en-US" sz="2400" dirty="0">
                <a:latin typeface="Times New Roman"/>
                <a:cs typeface="Times New Roman"/>
              </a:rPr>
            </a:b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Exposure time of mixtures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Times New Roman"/>
                <a:cs typeface="Times New Roman"/>
              </a:rPr>
              <a:t>three examples: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 solution to solid = groundwater age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   solute to some solid = chemical heterogeneity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        solute to its own gradient =  scalar dissipation</a:t>
            </a:r>
          </a:p>
        </p:txBody>
      </p:sp>
    </p:spTree>
    <p:extLst>
      <p:ext uri="{BB962C8B-B14F-4D97-AF65-F5344CB8AC3E}">
        <p14:creationId xmlns:p14="http://schemas.microsoft.com/office/powerpoint/2010/main" val="49409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040837"/>
              </p:ext>
            </p:extLst>
          </p:nvPr>
        </p:nvGraphicFramePr>
        <p:xfrm>
          <a:off x="5689600" y="1230299"/>
          <a:ext cx="17811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48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600" y="1230299"/>
                        <a:ext cx="17811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841472"/>
              </p:ext>
            </p:extLst>
          </p:nvPr>
        </p:nvGraphicFramePr>
        <p:xfrm>
          <a:off x="5597525" y="1851011"/>
          <a:ext cx="18907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49" name="Equation" r:id="rId5" imgW="812800" imgH="254000" progId="Equation.3">
                  <p:embed/>
                </p:oleObj>
              </mc:Choice>
              <mc:Fallback>
                <p:oleObj name="Equation" r:id="rId5" imgW="812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525" y="1851011"/>
                        <a:ext cx="1890713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2021"/>
              </p:ext>
            </p:extLst>
          </p:nvPr>
        </p:nvGraphicFramePr>
        <p:xfrm>
          <a:off x="5476875" y="2608431"/>
          <a:ext cx="2816225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0" name="Equation" r:id="rId7" imgW="1270000" imgH="558800" progId="Equation.3">
                  <p:embed/>
                </p:oleObj>
              </mc:Choice>
              <mc:Fallback>
                <p:oleObj name="Equation" r:id="rId7" imgW="12700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75" y="2608431"/>
                        <a:ext cx="2816225" cy="123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18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064397862"/>
              </p:ext>
            </p:extLst>
          </p:nvPr>
        </p:nvGraphicFramePr>
        <p:xfrm>
          <a:off x="2908300" y="4973501"/>
          <a:ext cx="5054600" cy="946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1" name="Equation" r:id="rId9" imgW="2171700" imgH="406400" progId="Equation.3">
                  <p:embed/>
                </p:oleObj>
              </mc:Choice>
              <mc:Fallback>
                <p:oleObj name="Equation" r:id="rId9" imgW="2171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4973501"/>
                        <a:ext cx="5054600" cy="946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82563" y="273047"/>
            <a:ext cx="8726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i="0" dirty="0">
                <a:latin typeface="Times New Roman"/>
                <a:cs typeface="Times New Roman"/>
              </a:rPr>
              <a:t>Mixture mechanics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7175" y="1198731"/>
            <a:ext cx="543437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</a:t>
            </a:r>
            <a:r>
              <a:rPr lang="en-US" sz="2400" i="0" dirty="0">
                <a:solidFill>
                  <a:schemeClr val="bg1"/>
                </a:solidFill>
                <a:latin typeface="Times New Roman"/>
                <a:cs typeface="Times New Roman"/>
              </a:rPr>
              <a:t>augment </a:t>
            </a:r>
            <a:r>
              <a:rPr lang="en-US" sz="2400" i="0" dirty="0">
                <a:latin typeface="Times New Roman"/>
                <a:cs typeface="Times New Roman"/>
              </a:rPr>
              <a:t>space coordinates </a:t>
            </a:r>
            <a:r>
              <a:rPr lang="en-US" sz="2400" i="0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lang="en-US" sz="2400" i="0" dirty="0">
                <a:solidFill>
                  <a:srgbClr val="FFFFFF"/>
                </a:solidFill>
                <a:latin typeface="Symbol" charset="2"/>
                <a:cs typeface="Symbol" charset="2"/>
              </a:rPr>
              <a:t>w</a:t>
            </a:r>
          </a:p>
          <a:p>
            <a:pPr>
              <a:defRPr/>
            </a:pP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bulk densities of component </a:t>
            </a:r>
            <a:r>
              <a:rPr lang="en-US" sz="2400" i="0" dirty="0">
                <a:latin typeface="Symbol" charset="2"/>
                <a:cs typeface="Symbol" charset="2"/>
              </a:rPr>
              <a:t>a</a:t>
            </a:r>
          </a:p>
          <a:p>
            <a:pPr>
              <a:defRPr/>
            </a:pP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mixture mechanics mass conservation </a:t>
            </a:r>
            <a:r>
              <a:rPr lang="en-US" sz="2400" i="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</a:p>
          <a:p>
            <a:pPr>
              <a:defRPr/>
            </a:pPr>
            <a:r>
              <a:rPr lang="en-US" sz="2400" i="0" dirty="0">
                <a:solidFill>
                  <a:srgbClr val="FFFFFF"/>
                </a:solidFill>
                <a:latin typeface="Times New Roman"/>
                <a:cs typeface="Times New Roman"/>
              </a:rPr>
              <a:t>  usual</a:t>
            </a:r>
            <a:r>
              <a:rPr lang="en-US" sz="2400" i="0" dirty="0">
                <a:latin typeface="Times New Roman"/>
                <a:cs typeface="Times New Roman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• Volume Averaging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(physical dimensions)</a:t>
            </a:r>
          </a:p>
          <a:p>
            <a:pPr>
              <a:defRPr/>
            </a:pP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</a:t>
            </a:r>
            <a:r>
              <a:rPr lang="en-US" sz="2400" b="1" i="0" dirty="0">
                <a:latin typeface="Times New Roman"/>
                <a:cs typeface="Times New Roman"/>
              </a:rPr>
              <a:t>Continuity equation</a:t>
            </a:r>
          </a:p>
          <a:p>
            <a:pPr>
              <a:defRPr/>
            </a:pPr>
            <a:r>
              <a:rPr lang="en-US" sz="2400" b="1" i="0" dirty="0">
                <a:latin typeface="Times New Roman"/>
                <a:cs typeface="Times New Roman"/>
              </a:rPr>
              <a:t>   for each </a:t>
            </a:r>
            <a:r>
              <a:rPr lang="en-US" sz="2400" b="1" i="0" dirty="0">
                <a:latin typeface="Symbol" charset="2"/>
                <a:cs typeface="Symbol" charset="2"/>
              </a:rPr>
              <a:t>a</a:t>
            </a:r>
            <a:r>
              <a:rPr lang="en-US" sz="2400" b="1" i="0" dirty="0">
                <a:latin typeface="Times New Roman"/>
                <a:cs typeface="Times New Roman"/>
              </a:rPr>
              <a:t> component</a:t>
            </a:r>
          </a:p>
          <a:p>
            <a:pPr>
              <a:defRPr/>
            </a:pPr>
            <a:r>
              <a:rPr lang="en-US" sz="2400" b="1" i="0" dirty="0">
                <a:latin typeface="Times New Roman"/>
                <a:cs typeface="Times New Roman"/>
              </a:rPr>
              <a:t>   of mixture</a:t>
            </a:r>
          </a:p>
          <a:p>
            <a:pPr>
              <a:defRPr/>
            </a:pPr>
            <a:r>
              <a:rPr lang="en-US" sz="2400" b="1" i="0" dirty="0">
                <a:latin typeface="Times New Roman"/>
                <a:cs typeface="Times New Roman"/>
              </a:rPr>
              <a:t>   (v </a:t>
            </a:r>
            <a:r>
              <a:rPr lang="en-US" sz="2400" b="1" i="0" dirty="0" err="1">
                <a:latin typeface="Times New Roman"/>
                <a:cs typeface="Times New Roman"/>
              </a:rPr>
              <a:t>barycentric</a:t>
            </a:r>
            <a:r>
              <a:rPr lang="en-US" sz="2400" b="1" i="0" dirty="0">
                <a:latin typeface="Times New Roman"/>
                <a:cs typeface="Times New Roman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94436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482546"/>
              </p:ext>
            </p:extLst>
          </p:nvPr>
        </p:nvGraphicFramePr>
        <p:xfrm>
          <a:off x="5689600" y="1230481"/>
          <a:ext cx="21113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2" name="Equation" r:id="rId3" imgW="977900" imgH="215900" progId="Equation.3">
                  <p:embed/>
                </p:oleObj>
              </mc:Choice>
              <mc:Fallback>
                <p:oleObj name="Equation" r:id="rId3" imgW="977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600" y="1230481"/>
                        <a:ext cx="21113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497362"/>
              </p:ext>
            </p:extLst>
          </p:nvPr>
        </p:nvGraphicFramePr>
        <p:xfrm>
          <a:off x="5599113" y="1851194"/>
          <a:ext cx="224472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3" name="Equation" r:id="rId5" imgW="965200" imgH="254000" progId="Equation.3">
                  <p:embed/>
                </p:oleObj>
              </mc:Choice>
              <mc:Fallback>
                <p:oleObj name="Equation" r:id="rId5" imgW="965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9113" y="1851194"/>
                        <a:ext cx="224472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310489"/>
              </p:ext>
            </p:extLst>
          </p:nvPr>
        </p:nvGraphicFramePr>
        <p:xfrm>
          <a:off x="5476875" y="2608431"/>
          <a:ext cx="2816225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4" name="Equation" r:id="rId7" imgW="1270000" imgH="558800" progId="Equation.3">
                  <p:embed/>
                </p:oleObj>
              </mc:Choice>
              <mc:Fallback>
                <p:oleObj name="Equation" r:id="rId7" imgW="12700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75" y="2608431"/>
                        <a:ext cx="2816225" cy="123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7155768" y="4795892"/>
            <a:ext cx="1188132" cy="11669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82563" y="273047"/>
            <a:ext cx="8726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i="0" dirty="0">
                <a:latin typeface="Times New Roman"/>
                <a:cs typeface="Times New Roman"/>
              </a:rPr>
              <a:t>Mixture mechanics </a:t>
            </a:r>
            <a:r>
              <a:rPr lang="en-US" sz="3600" i="0" dirty="0">
                <a:solidFill>
                  <a:srgbClr val="C00000"/>
                </a:solidFill>
                <a:latin typeface="Times New Roman"/>
                <a:cs typeface="Times New Roman"/>
              </a:rPr>
              <a:t>with exposure time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7175" y="1198731"/>
            <a:ext cx="543437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</a:t>
            </a:r>
            <a:r>
              <a:rPr lang="en-US" sz="2400" i="0" dirty="0">
                <a:solidFill>
                  <a:srgbClr val="C00000"/>
                </a:solidFill>
                <a:latin typeface="Times New Roman"/>
                <a:cs typeface="Times New Roman"/>
              </a:rPr>
              <a:t>augment</a:t>
            </a:r>
            <a:r>
              <a:rPr lang="en-US" sz="2400" i="0" dirty="0">
                <a:latin typeface="Times New Roman"/>
                <a:cs typeface="Times New Roman"/>
              </a:rPr>
              <a:t> space coordinates with </a:t>
            </a:r>
            <a:r>
              <a:rPr lang="en-US" sz="2400" i="0" dirty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</a:p>
          <a:p>
            <a:pPr>
              <a:defRPr/>
            </a:pP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bulk densities of component </a:t>
            </a:r>
            <a:r>
              <a:rPr lang="en-US" sz="2400" i="0" dirty="0">
                <a:latin typeface="Symbol" charset="2"/>
                <a:cs typeface="Symbol" charset="2"/>
              </a:rPr>
              <a:t>a</a:t>
            </a:r>
          </a:p>
          <a:p>
            <a:pPr>
              <a:defRPr/>
            </a:pP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mixture mechanics mass conservation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  </a:t>
            </a:r>
            <a:r>
              <a:rPr lang="en-US" sz="2400" i="0" dirty="0">
                <a:solidFill>
                  <a:srgbClr val="C00000"/>
                </a:solidFill>
                <a:latin typeface="Times New Roman"/>
                <a:cs typeface="Times New Roman"/>
              </a:rPr>
              <a:t>and</a:t>
            </a:r>
            <a:r>
              <a:rPr lang="en-US" sz="2400" i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0" dirty="0">
                <a:solidFill>
                  <a:srgbClr val="C00000"/>
                </a:solidFill>
                <a:latin typeface="Times New Roman"/>
                <a:cs typeface="Times New Roman"/>
              </a:rPr>
              <a:t>proceed</a:t>
            </a:r>
            <a:r>
              <a:rPr lang="en-US" sz="2400" i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0" dirty="0">
                <a:solidFill>
                  <a:srgbClr val="C00000"/>
                </a:solidFill>
                <a:latin typeface="Times New Roman"/>
                <a:cs typeface="Times New Roman"/>
              </a:rPr>
              <a:t>as usual</a:t>
            </a: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dirty="0">
                <a:latin typeface="Times New Roman"/>
                <a:cs typeface="Times New Roman"/>
              </a:rPr>
              <a:t>• Volume Averaging (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physical dimensions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</a:p>
          <a:p>
            <a:pPr>
              <a:defRPr/>
            </a:pPr>
            <a:endParaRPr lang="en-US" sz="2400" i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2400" i="0" dirty="0">
                <a:latin typeface="Times New Roman"/>
                <a:cs typeface="Times New Roman"/>
              </a:rPr>
              <a:t>• </a:t>
            </a:r>
            <a:r>
              <a:rPr lang="en-US" sz="2400" b="1" i="0" dirty="0">
                <a:latin typeface="Times New Roman"/>
                <a:cs typeface="Times New Roman"/>
              </a:rPr>
              <a:t>Continuity equation</a:t>
            </a:r>
          </a:p>
          <a:p>
            <a:pPr>
              <a:defRPr/>
            </a:pPr>
            <a:r>
              <a:rPr lang="en-US" sz="2400" b="1" i="0" dirty="0">
                <a:latin typeface="Times New Roman"/>
                <a:cs typeface="Times New Roman"/>
              </a:rPr>
              <a:t>   for each </a:t>
            </a:r>
            <a:r>
              <a:rPr lang="en-US" sz="2400" b="1" i="0" dirty="0">
                <a:latin typeface="Symbol" charset="2"/>
                <a:cs typeface="Symbol" charset="2"/>
              </a:rPr>
              <a:t>a</a:t>
            </a:r>
            <a:r>
              <a:rPr lang="en-US" sz="2400" b="1" i="0" dirty="0">
                <a:latin typeface="Times New Roman"/>
                <a:cs typeface="Times New Roman"/>
              </a:rPr>
              <a:t> component</a:t>
            </a:r>
          </a:p>
          <a:p>
            <a:pPr>
              <a:defRPr/>
            </a:pPr>
            <a:r>
              <a:rPr lang="en-US" sz="2400" b="1" i="0" dirty="0">
                <a:latin typeface="Times New Roman"/>
                <a:cs typeface="Times New Roman"/>
              </a:rPr>
              <a:t>   of mixture</a:t>
            </a:r>
          </a:p>
          <a:p>
            <a:pPr>
              <a:defRPr/>
            </a:pPr>
            <a:r>
              <a:rPr lang="en-US" sz="2400" b="1" i="0" dirty="0">
                <a:latin typeface="Times New Roman"/>
                <a:cs typeface="Times New Roman"/>
              </a:rPr>
              <a:t>   (v </a:t>
            </a:r>
            <a:r>
              <a:rPr lang="en-US" sz="2400" b="1" i="0" dirty="0" err="1">
                <a:latin typeface="Times New Roman"/>
                <a:cs typeface="Times New Roman"/>
              </a:rPr>
              <a:t>barycentric</a:t>
            </a:r>
            <a:r>
              <a:rPr lang="en-US" sz="2400" b="1" i="0" dirty="0">
                <a:latin typeface="Times New Roman"/>
                <a:cs typeface="Times New Roman"/>
              </a:rPr>
              <a:t>):</a:t>
            </a:r>
          </a:p>
        </p:txBody>
      </p:sp>
      <p:graphicFrame>
        <p:nvGraphicFramePr>
          <p:cNvPr id="1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29"/>
              </p:ext>
            </p:extLst>
          </p:nvPr>
        </p:nvGraphicFramePr>
        <p:xfrm>
          <a:off x="2908301" y="4859188"/>
          <a:ext cx="6233880" cy="105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5" name="Equation" r:id="rId9" imgW="2705100" imgH="457200" progId="Equation.3">
                  <p:embed/>
                </p:oleObj>
              </mc:Choice>
              <mc:Fallback>
                <p:oleObj name="Equation" r:id="rId9" imgW="2705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1" y="4859188"/>
                        <a:ext cx="6233880" cy="105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7346268" y="1268581"/>
            <a:ext cx="311832" cy="37605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1436" y="1963906"/>
            <a:ext cx="311832" cy="37605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63368" y="1281281"/>
            <a:ext cx="311832" cy="37605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96C44-F8AE-2F46-8F99-B34B49F641F6}"/>
              </a:ext>
            </a:extLst>
          </p:cNvPr>
          <p:cNvSpPr txBox="1"/>
          <p:nvPr/>
        </p:nvSpPr>
        <p:spPr>
          <a:xfrm>
            <a:off x="257175" y="6243631"/>
            <a:ext cx="8170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Ginn WRR 1999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https://doi.org/10.1029/1999WR900013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Ginn WRR 2000a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https://doi.org/10.1029/2000WR900170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2000b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https://doi.org/10.1029/2000WR900171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CE9074-6754-F248-883B-5602CEED5386}"/>
              </a:ext>
            </a:extLst>
          </p:cNvPr>
          <p:cNvSpPr txBox="1"/>
          <p:nvPr/>
        </p:nvSpPr>
        <p:spPr>
          <a:xfrm>
            <a:off x="6483616" y="4376445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mathematical “clock”</a:t>
            </a:r>
          </a:p>
        </p:txBody>
      </p:sp>
    </p:spTree>
    <p:extLst>
      <p:ext uri="{BB962C8B-B14F-4D97-AF65-F5344CB8AC3E}">
        <p14:creationId xmlns:p14="http://schemas.microsoft.com/office/powerpoint/2010/main" val="3273531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rcRect t="-21884" b="-21884"/>
          <a:stretch>
            <a:fillRect/>
          </a:stretch>
        </p:blipFill>
        <p:spPr>
          <a:xfrm>
            <a:off x="-15875" y="609600"/>
            <a:ext cx="9159875" cy="6465794"/>
          </a:xfrm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82563" y="373063"/>
            <a:ext cx="8726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000" dirty="0">
                <a:latin typeface="Times New Roman"/>
                <a:cs typeface="Times New Roman"/>
              </a:rPr>
              <a:t>Support for v</a:t>
            </a:r>
            <a:r>
              <a:rPr lang="en-US" sz="4000" i="0" dirty="0">
                <a:latin typeface="Times New Roman"/>
                <a:cs typeface="Times New Roman"/>
              </a:rPr>
              <a:t>olume averaging step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48BED-2333-FC4A-8AF6-849D58CB2F76}"/>
              </a:ext>
            </a:extLst>
          </p:cNvPr>
          <p:cNvSpPr txBox="1"/>
          <p:nvPr/>
        </p:nvSpPr>
        <p:spPr>
          <a:xfrm>
            <a:off x="215453" y="6399768"/>
            <a:ext cx="6084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Seeboonruang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Ginn JCH 2005a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https://doi.org/10.1016/j.jconhyd.2005.12.011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5817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690" y="1619697"/>
            <a:ext cx="8232070" cy="3792517"/>
          </a:xfrm>
        </p:spPr>
        <p:txBody>
          <a:bodyPr anchor="t">
            <a:noAutofit/>
          </a:bodyPr>
          <a:lstStyle/>
          <a:p>
            <a:pPr algn="l"/>
            <a:r>
              <a:rPr lang="en-US" sz="2800" dirty="0">
                <a:latin typeface="Times New Roman"/>
                <a:cs typeface="Times New Roman"/>
              </a:rPr>
              <a:t>Exposure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Time of          to            characterizes:</a:t>
            </a:r>
            <a:br>
              <a:rPr lang="en-US" sz="2800" dirty="0">
                <a:latin typeface="Times New Roman"/>
                <a:cs typeface="Times New Roman"/>
              </a:rPr>
            </a:b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  solution to solid =&gt;     groundwater age</a:t>
            </a:r>
            <a:br>
              <a:rPr lang="en-US" sz="2800" dirty="0">
                <a:latin typeface="Times New Roman"/>
                <a:cs typeface="Times New Roman"/>
              </a:rPr>
            </a:b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  solute to some solid =&gt; chemical heterogeneity</a:t>
            </a:r>
            <a:br>
              <a:rPr lang="en-US" sz="2800" dirty="0">
                <a:latin typeface="Times New Roman"/>
                <a:cs typeface="Times New Roman"/>
              </a:rPr>
            </a:b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  solute to its own gradient =&gt;  scalar dissipation</a:t>
            </a:r>
            <a:br>
              <a:rPr lang="en-US" sz="2800" dirty="0">
                <a:latin typeface="Times New Roman"/>
                <a:cs typeface="Times New Roman"/>
              </a:rPr>
            </a:br>
            <a:r>
              <a:rPr lang="en-US" sz="2800" dirty="0">
                <a:latin typeface="Times New Roman"/>
                <a:cs typeface="Times New Roman"/>
              </a:rPr>
              <a:t>								       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cs typeface="Times New Roman"/>
              </a:rPr>
              <a:t>a proxy for reaction extent</a:t>
            </a:r>
          </a:p>
        </p:txBody>
      </p:sp>
      <p:graphicFrame>
        <p:nvGraphicFramePr>
          <p:cNvPr id="7" name="Object 18">
            <a:extLst>
              <a:ext uri="{FF2B5EF4-FFF2-40B4-BE49-F238E27FC236}">
                <a16:creationId xmlns:a16="http://schemas.microsoft.com/office/drawing/2014/main" id="{ACF8CA36-C58A-0748-B4BF-8FC71CAC48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559824"/>
              </p:ext>
            </p:extLst>
          </p:nvPr>
        </p:nvGraphicFramePr>
        <p:xfrm>
          <a:off x="1250950" y="566109"/>
          <a:ext cx="6233880" cy="105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4" name="Equation" r:id="rId3" imgW="2705100" imgH="457200" progId="Equation.3">
                  <p:embed/>
                </p:oleObj>
              </mc:Choice>
              <mc:Fallback>
                <p:oleObj name="Equation" r:id="rId3" imgW="2705100" imgH="457200" progId="Equation.3">
                  <p:embed/>
                  <p:pic>
                    <p:nvPicPr>
                      <p:cNvPr id="13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566109"/>
                        <a:ext cx="6233880" cy="105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692D3CE-E325-B14D-9599-44C65ACDE0CE}"/>
              </a:ext>
            </a:extLst>
          </p:cNvPr>
          <p:cNvSpPr/>
          <p:nvPr/>
        </p:nvSpPr>
        <p:spPr>
          <a:xfrm>
            <a:off x="5829299" y="621415"/>
            <a:ext cx="342900" cy="4714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89CBE7D6-D5F1-CD47-95B4-31F131A68963}"/>
              </a:ext>
            </a:extLst>
          </p:cNvPr>
          <p:cNvSpPr/>
          <p:nvPr/>
        </p:nvSpPr>
        <p:spPr>
          <a:xfrm>
            <a:off x="1571626" y="2528889"/>
            <a:ext cx="385762" cy="328612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436ADFC-1CA4-C04B-87D1-BEDE5B2D9708}"/>
              </a:ext>
            </a:extLst>
          </p:cNvPr>
          <p:cNvSpPr/>
          <p:nvPr/>
        </p:nvSpPr>
        <p:spPr>
          <a:xfrm>
            <a:off x="2638424" y="2524127"/>
            <a:ext cx="404812" cy="333374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C10ADB-C1C2-AF4E-9619-A5E3EDAB0C34}"/>
              </a:ext>
            </a:extLst>
          </p:cNvPr>
          <p:cNvSpPr/>
          <p:nvPr/>
        </p:nvSpPr>
        <p:spPr>
          <a:xfrm>
            <a:off x="428625" y="3157538"/>
            <a:ext cx="200025" cy="200025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34825-2219-C943-B0D0-1AED7AC14165}"/>
              </a:ext>
            </a:extLst>
          </p:cNvPr>
          <p:cNvSpPr/>
          <p:nvPr/>
        </p:nvSpPr>
        <p:spPr>
          <a:xfrm>
            <a:off x="438145" y="3952898"/>
            <a:ext cx="200025" cy="200025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1490D7-7B5A-324E-95DD-A97C3F34E835}"/>
              </a:ext>
            </a:extLst>
          </p:cNvPr>
          <p:cNvSpPr/>
          <p:nvPr/>
        </p:nvSpPr>
        <p:spPr>
          <a:xfrm>
            <a:off x="447665" y="4833942"/>
            <a:ext cx="200025" cy="200025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06EBC9-8B9D-2D49-87D5-ED74030DEF39}"/>
              </a:ext>
            </a:extLst>
          </p:cNvPr>
          <p:cNvCxnSpPr>
            <a:cxnSpLocks/>
          </p:cNvCxnSpPr>
          <p:nvPr/>
        </p:nvCxnSpPr>
        <p:spPr>
          <a:xfrm>
            <a:off x="5100641" y="5114920"/>
            <a:ext cx="267176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93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453" y="2075261"/>
            <a:ext cx="8606785" cy="1134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56C331-D3C1-454A-BEDF-BF2193B33F93}"/>
              </a:ext>
            </a:extLst>
          </p:cNvPr>
          <p:cNvSpPr/>
          <p:nvPr/>
        </p:nvSpPr>
        <p:spPr>
          <a:xfrm>
            <a:off x="5843589" y="1014413"/>
            <a:ext cx="342900" cy="4714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8346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3669" y="762273"/>
            <a:ext cx="3368211" cy="2333609"/>
            <a:chOff x="1797538" y="943716"/>
            <a:chExt cx="5575300" cy="38627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538" y="943716"/>
              <a:ext cx="5575300" cy="3862754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 flipV="1">
              <a:off x="2500921" y="976935"/>
              <a:ext cx="4396156" cy="12113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500921" y="976935"/>
              <a:ext cx="0" cy="12113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094901" y="258806"/>
            <a:ext cx="116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h(</a:t>
            </a:r>
            <a:r>
              <a:rPr lang="en-US" dirty="0" err="1"/>
              <a:t>x,z</a:t>
            </a:r>
            <a:r>
              <a:rPr lang="en-US" dirty="0"/>
              <a:t>=100)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584" t="25003" r="18217" b="28677"/>
          <a:stretch/>
        </p:blipFill>
        <p:spPr>
          <a:xfrm>
            <a:off x="833669" y="3429000"/>
            <a:ext cx="3651364" cy="2007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6598" r="5346" b="2820"/>
          <a:stretch/>
        </p:blipFill>
        <p:spPr>
          <a:xfrm>
            <a:off x="4796507" y="498969"/>
            <a:ext cx="3889655" cy="3141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507" y="3634798"/>
            <a:ext cx="4239773" cy="31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2" y="87900"/>
            <a:ext cx="3583782" cy="2749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41" y="3308524"/>
            <a:ext cx="4262008" cy="31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9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28613" y="22293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Times New Roman"/>
                <a:cs typeface="Times New Roman"/>
              </a:rPr>
              <a:t>DAE Systems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65400" y="1581150"/>
            <a:ext cx="139700" cy="24257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19425" y="2841625"/>
            <a:ext cx="38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=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054600" y="1581150"/>
            <a:ext cx="1003300" cy="24257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311900" y="1644650"/>
            <a:ext cx="139700" cy="13366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96151"/>
              </p:ext>
            </p:extLst>
          </p:nvPr>
        </p:nvGraphicFramePr>
        <p:xfrm>
          <a:off x="6551613" y="2057400"/>
          <a:ext cx="62706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6" name="Equation" r:id="rId3" imgW="215900" imgH="177800" progId="Equation.3">
                  <p:embed/>
                </p:oleObj>
              </mc:Choice>
              <mc:Fallback>
                <p:oleObj name="Equation" r:id="rId3" imgW="215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1613" y="2057400"/>
                        <a:ext cx="627062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311900" y="2965450"/>
            <a:ext cx="139700" cy="1028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565400" y="3994150"/>
            <a:ext cx="139700" cy="1028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054600" y="4006850"/>
            <a:ext cx="1003300" cy="1028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5054600" y="1581150"/>
            <a:ext cx="0" cy="346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3822700" y="4006850"/>
            <a:ext cx="223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775295"/>
              </p:ext>
            </p:extLst>
          </p:nvPr>
        </p:nvGraphicFramePr>
        <p:xfrm>
          <a:off x="5280025" y="2513013"/>
          <a:ext cx="43973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7" name="Equation" r:id="rId5" imgW="190500" imgH="203200" progId="Equation.3">
                  <p:embed/>
                </p:oleObj>
              </mc:Choice>
              <mc:Fallback>
                <p:oleObj name="Equation" r:id="rId5" imgW="190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025" y="2513013"/>
                        <a:ext cx="439738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460077"/>
              </p:ext>
            </p:extLst>
          </p:nvPr>
        </p:nvGraphicFramePr>
        <p:xfrm>
          <a:off x="6596063" y="3225800"/>
          <a:ext cx="58896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8" name="Equation" r:id="rId7" imgW="203200" imgH="177800" progId="Equation.3">
                  <p:embed/>
                </p:oleObj>
              </mc:Choice>
              <mc:Fallback>
                <p:oleObj name="Equation" r:id="rId7" imgW="203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6063" y="3225800"/>
                        <a:ext cx="588962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85768"/>
              </p:ext>
            </p:extLst>
          </p:nvPr>
        </p:nvGraphicFramePr>
        <p:xfrm>
          <a:off x="5294313" y="4378325"/>
          <a:ext cx="38417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9" name="Equation" r:id="rId9" imgW="165100" imgH="127000" progId="Equation.3">
                  <p:embed/>
                </p:oleObj>
              </mc:Choice>
              <mc:Fallback>
                <p:oleObj name="Equation" r:id="rId9" imgW="1651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313" y="4378325"/>
                        <a:ext cx="384175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529680"/>
              </p:ext>
            </p:extLst>
          </p:nvPr>
        </p:nvGraphicFramePr>
        <p:xfrm>
          <a:off x="1638300" y="2762250"/>
          <a:ext cx="9144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0" name="Equation" r:id="rId11" imgW="393700" imgH="254000" progId="Equation.3">
                  <p:embed/>
                </p:oleObj>
              </mc:Choice>
              <mc:Fallback>
                <p:oleObj name="Equation" r:id="rId11" imgW="393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2762250"/>
                        <a:ext cx="9144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481236"/>
              </p:ext>
            </p:extLst>
          </p:nvPr>
        </p:nvGraphicFramePr>
        <p:xfrm>
          <a:off x="1581150" y="4235450"/>
          <a:ext cx="10033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1" name="Equation" r:id="rId13" imgW="431800" imgH="254000" progId="Equation.3">
                  <p:embed/>
                </p:oleObj>
              </mc:Choice>
              <mc:Fallback>
                <p:oleObj name="Equation" r:id="rId13" imgW="431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4235450"/>
                        <a:ext cx="10033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3810000" y="4006850"/>
            <a:ext cx="1231900" cy="10414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671307"/>
              </p:ext>
            </p:extLst>
          </p:nvPr>
        </p:nvGraphicFramePr>
        <p:xfrm>
          <a:off x="4146550" y="4249738"/>
          <a:ext cx="4968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2" name="Equation" r:id="rId15" imgW="215900" imgH="228600" progId="Equation.3">
                  <p:embed/>
                </p:oleObj>
              </mc:Choice>
              <mc:Fallback>
                <p:oleObj name="Equation" r:id="rId15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50" y="4249738"/>
                        <a:ext cx="496888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8"/>
          <p:cNvSpPr>
            <a:spLocks noChangeArrowheads="1"/>
          </p:cNvSpPr>
          <p:nvPr/>
        </p:nvSpPr>
        <p:spPr bwMode="auto">
          <a:xfrm>
            <a:off x="3810000" y="1581150"/>
            <a:ext cx="1244600" cy="24257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509516"/>
              </p:ext>
            </p:extLst>
          </p:nvPr>
        </p:nvGraphicFramePr>
        <p:xfrm>
          <a:off x="4137025" y="2487613"/>
          <a:ext cx="43973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23" name="Equation" r:id="rId17" imgW="190500" imgH="203200" progId="Equation.3">
                  <p:embed/>
                </p:oleObj>
              </mc:Choice>
              <mc:Fallback>
                <p:oleObj name="Equation" r:id="rId17" imgW="190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7025" y="2487613"/>
                        <a:ext cx="439738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C62BEC-DEA1-A341-B08D-8A2546DAF0DB}"/>
                  </a:ext>
                </a:extLst>
              </p:cNvPr>
              <p:cNvSpPr txBox="1"/>
              <p:nvPr/>
            </p:nvSpPr>
            <p:spPr>
              <a:xfrm>
                <a:off x="3624500" y="172310"/>
                <a:ext cx="4717574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𝐃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C62BEC-DEA1-A341-B08D-8A2546DAF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500" y="172310"/>
                <a:ext cx="4717574" cy="819263"/>
              </a:xfrm>
              <a:prstGeom prst="rect">
                <a:avLst/>
              </a:prstGeom>
              <a:blipFill>
                <a:blip r:embed="rId19"/>
                <a:stretch>
                  <a:fillRect l="-1072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B5CE08-04A5-EF4E-AA81-D7BB3F822265}"/>
              </a:ext>
            </a:extLst>
          </p:cNvPr>
          <p:cNvSpPr txBox="1"/>
          <p:nvPr/>
        </p:nvSpPr>
        <p:spPr>
          <a:xfrm>
            <a:off x="186076" y="2632759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Primary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species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AE7663-F967-6F49-B189-D07A7D187A05}"/>
              </a:ext>
            </a:extLst>
          </p:cNvPr>
          <p:cNvSpPr txBox="1"/>
          <p:nvPr/>
        </p:nvSpPr>
        <p:spPr>
          <a:xfrm>
            <a:off x="182146" y="4156075"/>
            <a:ext cx="147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Secondary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species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97A912-EF17-C74F-95DF-DED23D115DCA}"/>
              </a:ext>
            </a:extLst>
          </p:cNvPr>
          <p:cNvSpPr txBox="1"/>
          <p:nvPr/>
        </p:nvSpPr>
        <p:spPr>
          <a:xfrm>
            <a:off x="3904746" y="5268495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Stoichiometry matrix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A67728-6D83-A841-AE18-91C1F6A0CD52}"/>
              </a:ext>
            </a:extLst>
          </p:cNvPr>
          <p:cNvSpPr txBox="1"/>
          <p:nvPr/>
        </p:nvSpPr>
        <p:spPr>
          <a:xfrm>
            <a:off x="182146" y="1411069"/>
            <a:ext cx="146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 ] Transport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operator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79C575-04F4-1A46-8E2A-2248D5C7770B}"/>
              </a:ext>
            </a:extLst>
          </p:cNvPr>
          <p:cNvSpPr txBox="1"/>
          <p:nvPr/>
        </p:nvSpPr>
        <p:spPr>
          <a:xfrm>
            <a:off x="7265497" y="1877709"/>
            <a:ext cx="1236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of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kinetically-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B6C9BD-290D-9945-89D2-4313C8FA7DB4}"/>
              </a:ext>
            </a:extLst>
          </p:cNvPr>
          <p:cNvSpPr txBox="1"/>
          <p:nvPr/>
        </p:nvSpPr>
        <p:spPr>
          <a:xfrm>
            <a:off x="7265497" y="3143160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of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(at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equilibrium)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4A4E62-9890-3141-A96E-B80A2283066C}"/>
              </a:ext>
            </a:extLst>
          </p:cNvPr>
          <p:cNvSpPr txBox="1"/>
          <p:nvPr/>
        </p:nvSpPr>
        <p:spPr>
          <a:xfrm>
            <a:off x="215453" y="6399768"/>
            <a:ext cx="471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Ginn et al WRR 2017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https://doi.org/10.1002/2017WR020759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49690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52" y="87900"/>
            <a:ext cx="3583782" cy="2749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641" y="3308524"/>
            <a:ext cx="4262008" cy="31965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10AAF-25ED-A24E-B791-5A2ED540B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newagemovie.mp4" descr="newagemovie.mp4">
            <a:hlinkClick r:id="" action="ppaction://media"/>
            <a:extLst>
              <a:ext uri="{FF2B5EF4-FFF2-40B4-BE49-F238E27FC236}">
                <a16:creationId xmlns:a16="http://schemas.microsoft.com/office/drawing/2014/main" id="{7E664A39-24D1-0D41-825E-18A408B96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905" y="1600200"/>
            <a:ext cx="6822190" cy="511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453" y="3231964"/>
            <a:ext cx="8606785" cy="1134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58408" y="148855"/>
            <a:ext cx="8229600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/>
                <a:cs typeface="Times New Roman"/>
              </a:rPr>
              <a:t>Mineralogical Heterogeneity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6211" y="2259263"/>
            <a:ext cx="2620210" cy="775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8611" y="3374190"/>
            <a:ext cx="2975810" cy="917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8611" y="4769853"/>
            <a:ext cx="3296652" cy="775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8408" y="963863"/>
            <a:ext cx="4904213" cy="649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5453" y="4508500"/>
            <a:ext cx="8750747" cy="2158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6962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mHetB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0"/>
            <a:ext cx="3713969" cy="3033662"/>
          </a:xfrm>
          <a:prstGeom prst="rect">
            <a:avLst/>
          </a:prstGeom>
        </p:spPr>
      </p:pic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4725816" y="202515"/>
            <a:ext cx="3381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Times New Roman"/>
                <a:cs typeface="Times New Roman"/>
              </a:rPr>
              <a:t>imagine a horizontal layer of reactive zone, in the original age problem, 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/>
              </a:rPr>
              <a:t>steady flow</a:t>
            </a:r>
            <a:r>
              <a:rPr lang="en-US" sz="28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65892-2FD0-E644-9314-B6483868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6323518" cy="305752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261355B-9DB9-CF4B-A9D7-3A5AA95B1909}"/>
              </a:ext>
            </a:extLst>
          </p:cNvPr>
          <p:cNvSpPr txBox="1">
            <a:spLocks/>
          </p:cNvSpPr>
          <p:nvPr/>
        </p:nvSpPr>
        <p:spPr>
          <a:xfrm>
            <a:off x="5816258" y="4249913"/>
            <a:ext cx="3327742" cy="16312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imes New Roman"/>
                <a:cs typeface="Times New Roman"/>
              </a:rPr>
              <a:t>Starting point is pore scale </a:t>
            </a:r>
          </a:p>
          <a:p>
            <a:pPr algn="l"/>
            <a:r>
              <a:rPr lang="en-US" sz="2000" dirty="0">
                <a:latin typeface="Times New Roman"/>
                <a:cs typeface="Times New Roman"/>
              </a:rPr>
              <a:t>assignment of aging velocity.</a:t>
            </a:r>
          </a:p>
          <a:p>
            <a:pPr algn="l"/>
            <a:r>
              <a:rPr lang="en-US" sz="2000" dirty="0">
                <a:latin typeface="Times New Roman"/>
                <a:cs typeface="Times New Roman"/>
              </a:rPr>
              <a:t>This gives a dispersion when averaged.  Not done yet, here only </a:t>
            </a:r>
            <a:r>
              <a:rPr lang="en-US" sz="2000" dirty="0">
                <a:solidFill>
                  <a:srgbClr val="C00000"/>
                </a:solidFill>
                <a:latin typeface="Times New Roman"/>
                <a:cs typeface="Times New Roman"/>
              </a:rPr>
              <a:t>advection</a:t>
            </a:r>
            <a:r>
              <a:rPr lang="en-US" sz="2000" dirty="0">
                <a:latin typeface="Times New Roman"/>
                <a:cs typeface="Times New Roman"/>
              </a:rPr>
              <a:t> for simplicity.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58676-FFD1-AA47-9430-0755C11F0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84" t="25003" r="18217" b="28677"/>
          <a:stretch/>
        </p:blipFill>
        <p:spPr>
          <a:xfrm>
            <a:off x="5391381" y="2200276"/>
            <a:ext cx="3651364" cy="2007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8F2D9-A2D4-DB41-ACE7-BB2F75F94DBF}"/>
              </a:ext>
            </a:extLst>
          </p:cNvPr>
          <p:cNvSpPr txBox="1"/>
          <p:nvPr/>
        </p:nvSpPr>
        <p:spPr>
          <a:xfrm>
            <a:off x="47819" y="6473020"/>
            <a:ext cx="9139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Seeboonruang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Ginn 2005a,b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https://doi.org/10.1016/j.jconhyd.2005.12.011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https://doi.org/10.1016/j.jconhyd.2005.12.010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40008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mHetBl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0"/>
            <a:ext cx="3713969" cy="3033662"/>
          </a:xfrm>
          <a:prstGeom prst="rect">
            <a:avLst/>
          </a:prstGeom>
        </p:spPr>
      </p:pic>
      <p:pic>
        <p:nvPicPr>
          <p:cNvPr id="7" name="Online Media 6" descr="NewChemHet80_z_60Rho.mov">
            <a:hlinkClick r:id="" action="ppaction://media"/>
            <a:extLst>
              <a:ext uri="{FF2B5EF4-FFF2-40B4-BE49-F238E27FC236}">
                <a16:creationId xmlns:a16="http://schemas.microsoft.com/office/drawing/2014/main" id="{F8E64DFB-3BDA-5E49-B7AA-5E6A30BC26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58408" y="148855"/>
            <a:ext cx="8229600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Times New Roman"/>
                <a:cs typeface="Times New Roman"/>
              </a:rPr>
              <a:t>Solute Mixing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6211" y="2259263"/>
            <a:ext cx="2620210" cy="775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8611" y="3374190"/>
            <a:ext cx="2975810" cy="917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8611" y="4769853"/>
            <a:ext cx="3296652" cy="775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8408" y="963863"/>
            <a:ext cx="4904213" cy="649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5453" y="4547428"/>
            <a:ext cx="8606785" cy="1134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78493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03" y="0"/>
            <a:ext cx="6560666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Times New Roman"/>
                <a:cs typeface="Times New Roman"/>
              </a:rPr>
              <a:t>Scalar Dissipation Rate (Pope, 2000)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8461" y="1479207"/>
            <a:ext cx="65606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Dilution Index (</a:t>
            </a:r>
            <a:r>
              <a:rPr lang="en-US" sz="2400" dirty="0" err="1">
                <a:latin typeface="Times New Roman"/>
                <a:cs typeface="Times New Roman"/>
              </a:rPr>
              <a:t>Kitanidis</a:t>
            </a:r>
            <a:r>
              <a:rPr lang="en-US" sz="2400" dirty="0">
                <a:latin typeface="Times New Roman"/>
                <a:cs typeface="Times New Roman"/>
              </a:rPr>
              <a:t>, 1994 WRR)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4499" y="2658705"/>
            <a:ext cx="1397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It’s </a:t>
            </a:r>
            <a:r>
              <a:rPr lang="en-US" sz="2400" i="1" dirty="0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i="1" dirty="0">
                <a:latin typeface="Times New Roman"/>
                <a:cs typeface="Times New Roman"/>
              </a:rPr>
              <a:t>c</a:t>
            </a:r>
            <a:r>
              <a:rPr lang="en-US" sz="2400" baseline="-25000" dirty="0">
                <a:latin typeface="Times New Roman"/>
                <a:cs typeface="Times New Roman"/>
              </a:rPr>
              <a:t>o</a:t>
            </a:r>
            <a:r>
              <a:rPr lang="en-US" sz="2400" dirty="0">
                <a:latin typeface="Times New Roman"/>
                <a:cs typeface="Times New Roman"/>
              </a:rPr>
              <a:t>...</a:t>
            </a: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278966"/>
              </p:ext>
            </p:extLst>
          </p:nvPr>
        </p:nvGraphicFramePr>
        <p:xfrm>
          <a:off x="957599" y="1007302"/>
          <a:ext cx="4700252" cy="89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8" name="Equation" r:id="rId3" imgW="1930400" imgH="368300" progId="Equation.3">
                  <p:embed/>
                </p:oleObj>
              </mc:Choice>
              <mc:Fallback>
                <p:oleObj name="Equation" r:id="rId3" imgW="1930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599" y="1007302"/>
                        <a:ext cx="4700252" cy="897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125181"/>
              </p:ext>
            </p:extLst>
          </p:nvPr>
        </p:nvGraphicFramePr>
        <p:xfrm>
          <a:off x="991716" y="2447091"/>
          <a:ext cx="4866159" cy="1106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9" name="Equation" r:id="rId5" imgW="2120900" imgH="482600" progId="Equation.3">
                  <p:embed/>
                </p:oleObj>
              </mc:Choice>
              <mc:Fallback>
                <p:oleObj name="Equation" r:id="rId5" imgW="21209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1716" y="2447091"/>
                        <a:ext cx="4866159" cy="1106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446496" y="3109291"/>
            <a:ext cx="65606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Other candidates for integrand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141294"/>
              </p:ext>
            </p:extLst>
          </p:nvPr>
        </p:nvGraphicFramePr>
        <p:xfrm>
          <a:off x="2671982" y="4229100"/>
          <a:ext cx="2618347" cy="646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0" name="Equation" r:id="rId7" imgW="1181100" imgH="292100" progId="Equation.3">
                  <p:embed/>
                </p:oleObj>
              </mc:Choice>
              <mc:Fallback>
                <p:oleObj name="Equation" r:id="rId7" imgW="11811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71982" y="4229100"/>
                        <a:ext cx="2618347" cy="646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514535" y="4839488"/>
            <a:ext cx="86294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Localize </a:t>
            </a:r>
            <a:r>
              <a:rPr lang="en-US" sz="2400" b="1" i="1" dirty="0">
                <a:latin typeface="Times New Roman"/>
                <a:cs typeface="Times New Roman"/>
              </a:rPr>
              <a:t>this</a:t>
            </a:r>
            <a:r>
              <a:rPr lang="en-US" sz="2400" dirty="0">
                <a:latin typeface="Times New Roman"/>
                <a:cs typeface="Times New Roman"/>
              </a:rPr>
              <a:t>: Watch the integrand, not the integral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8424" y="4044989"/>
            <a:ext cx="2204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Bimolecular reaction proxy</a:t>
            </a:r>
          </a:p>
        </p:txBody>
      </p:sp>
    </p:spTree>
    <p:extLst>
      <p:ext uri="{BB962C8B-B14F-4D97-AF65-F5344CB8AC3E}">
        <p14:creationId xmlns:p14="http://schemas.microsoft.com/office/powerpoint/2010/main" val="867333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03" y="0"/>
            <a:ext cx="6560666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Times New Roman"/>
                <a:cs typeface="Times New Roman"/>
              </a:rPr>
              <a:t>Scalar Dissipation Rate (Pope, 2000)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8461" y="1479207"/>
            <a:ext cx="65606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Dilution Index (</a:t>
            </a:r>
            <a:r>
              <a:rPr lang="en-US" sz="2400" dirty="0" err="1">
                <a:latin typeface="Times New Roman"/>
                <a:cs typeface="Times New Roman"/>
              </a:rPr>
              <a:t>Kitanidis</a:t>
            </a:r>
            <a:r>
              <a:rPr lang="en-US" sz="2400" dirty="0">
                <a:latin typeface="Times New Roman"/>
                <a:cs typeface="Times New Roman"/>
              </a:rPr>
              <a:t>, 1994 WRR)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4499" y="2658705"/>
            <a:ext cx="1397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It’s </a:t>
            </a:r>
            <a:r>
              <a:rPr lang="en-US" sz="2400" i="1" dirty="0">
                <a:latin typeface="Times New Roman"/>
                <a:cs typeface="Times New Roman"/>
              </a:rPr>
              <a:t>c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i="1" dirty="0">
                <a:latin typeface="Times New Roman"/>
                <a:cs typeface="Times New Roman"/>
              </a:rPr>
              <a:t>c</a:t>
            </a:r>
            <a:r>
              <a:rPr lang="en-US" sz="2400" baseline="-25000" dirty="0">
                <a:latin typeface="Times New Roman"/>
                <a:cs typeface="Times New Roman"/>
              </a:rPr>
              <a:t>o</a:t>
            </a:r>
            <a:r>
              <a:rPr lang="en-US" sz="2400" dirty="0">
                <a:latin typeface="Times New Roman"/>
                <a:cs typeface="Times New Roman"/>
              </a:rPr>
              <a:t>...</a:t>
            </a: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957599" y="1007302"/>
          <a:ext cx="4700252" cy="89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1" name="Equation" r:id="rId3" imgW="1930400" imgH="368300" progId="Equation.3">
                  <p:embed/>
                </p:oleObj>
              </mc:Choice>
              <mc:Fallback>
                <p:oleObj name="Equation" r:id="rId3" imgW="1930400" imgH="368300" progId="Equation.3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599" y="1007302"/>
                        <a:ext cx="4700252" cy="897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91716" y="2447091"/>
          <a:ext cx="4866159" cy="1106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2" name="Equation" r:id="rId5" imgW="2120900" imgH="482600" progId="Equation.3">
                  <p:embed/>
                </p:oleObj>
              </mc:Choice>
              <mc:Fallback>
                <p:oleObj name="Equation" r:id="rId5" imgW="2120900" imgH="4826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1716" y="2447091"/>
                        <a:ext cx="4866159" cy="1106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446496" y="3109291"/>
            <a:ext cx="65606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Other candidates for integrand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671982" y="4229100"/>
          <a:ext cx="2618347" cy="646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3" name="Equation" r:id="rId7" imgW="1181100" imgH="292100" progId="Equation.3">
                  <p:embed/>
                </p:oleObj>
              </mc:Choice>
              <mc:Fallback>
                <p:oleObj name="Equation" r:id="rId7" imgW="1181100" imgH="2921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71982" y="4229100"/>
                        <a:ext cx="2618347" cy="646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514535" y="4839488"/>
            <a:ext cx="86294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 New Roman"/>
                <a:cs typeface="Times New Roman"/>
              </a:rPr>
              <a:t>Localize </a:t>
            </a:r>
            <a:r>
              <a:rPr lang="en-US" sz="2400" b="1" i="1" dirty="0">
                <a:latin typeface="Times New Roman"/>
                <a:cs typeface="Times New Roman"/>
              </a:rPr>
              <a:t>this</a:t>
            </a:r>
            <a:r>
              <a:rPr lang="en-US" sz="2400" dirty="0">
                <a:latin typeface="Times New Roman"/>
                <a:cs typeface="Times New Roman"/>
              </a:rPr>
              <a:t>: Watch the integrand, not the integral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8424" y="4044989"/>
            <a:ext cx="2204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Bimolecular reaction proxy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8CB3DC-0B27-BD4F-9193-0EF91FEFED63}"/>
              </a:ext>
            </a:extLst>
          </p:cNvPr>
          <p:cNvSpPr txBox="1">
            <a:spLocks/>
          </p:cNvSpPr>
          <p:nvPr/>
        </p:nvSpPr>
        <p:spPr>
          <a:xfrm>
            <a:off x="346524" y="5640266"/>
            <a:ext cx="86294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Use Exposure-time to keep track of a solute’s exposure to it’s own gradient</a:t>
            </a:r>
          </a:p>
        </p:txBody>
      </p:sp>
    </p:spTree>
    <p:extLst>
      <p:ext uri="{BB962C8B-B14F-4D97-AF65-F5344CB8AC3E}">
        <p14:creationId xmlns:p14="http://schemas.microsoft.com/office/powerpoint/2010/main" val="4144231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Advective-dispersive transport in a1D column</a:t>
            </a:r>
          </a:p>
        </p:txBody>
      </p:sp>
    </p:spTree>
    <p:extLst>
      <p:ext uri="{BB962C8B-B14F-4D97-AF65-F5344CB8AC3E}">
        <p14:creationId xmlns:p14="http://schemas.microsoft.com/office/powerpoint/2010/main" val="1073565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418328"/>
              </p:ext>
            </p:extLst>
          </p:nvPr>
        </p:nvGraphicFramePr>
        <p:xfrm>
          <a:off x="1023058" y="115421"/>
          <a:ext cx="6064215" cy="875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" name="Equation" r:id="rId5" imgW="3784600" imgH="546100" progId="Equation.3">
                  <p:embed/>
                </p:oleObj>
              </mc:Choice>
              <mc:Fallback>
                <p:oleObj name="Equation" r:id="rId5" imgW="37846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058" y="115421"/>
                        <a:ext cx="6064215" cy="875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nline Media 5" descr="ETMixingColumnSDR2Dalpha2.0pink.mov">
            <a:hlinkClick r:id="" action="ppaction://media"/>
            <a:extLst>
              <a:ext uri="{FF2B5EF4-FFF2-40B4-BE49-F238E27FC236}">
                <a16:creationId xmlns:a16="http://schemas.microsoft.com/office/drawing/2014/main" id="{8DFDC625-0415-7640-B5C4-4B5795AF2B77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DBF5D-6602-AA4D-9A87-578E3C4125DB}"/>
              </a:ext>
            </a:extLst>
          </p:cNvPr>
          <p:cNvCxnSpPr/>
          <p:nvPr/>
        </p:nvCxnSpPr>
        <p:spPr>
          <a:xfrm flipV="1">
            <a:off x="2386013" y="1657351"/>
            <a:ext cx="0" cy="3700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6796BF-A106-284D-99AC-536B5FE9F617}"/>
              </a:ext>
            </a:extLst>
          </p:cNvPr>
          <p:cNvCxnSpPr>
            <a:cxnSpLocks/>
          </p:cNvCxnSpPr>
          <p:nvPr/>
        </p:nvCxnSpPr>
        <p:spPr>
          <a:xfrm>
            <a:off x="1295401" y="4895850"/>
            <a:ext cx="60197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7C2EB6-B8C2-354E-8331-8C48A1C27624}"/>
              </a:ext>
            </a:extLst>
          </p:cNvPr>
          <p:cNvSpPr txBox="1"/>
          <p:nvPr/>
        </p:nvSpPr>
        <p:spPr>
          <a:xfrm>
            <a:off x="7343775" y="4729163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6DA3E-6A51-714A-B8DC-A2140F9B7EA2}"/>
              </a:ext>
            </a:extLst>
          </p:cNvPr>
          <p:cNvSpPr txBox="1"/>
          <p:nvPr/>
        </p:nvSpPr>
        <p:spPr>
          <a:xfrm>
            <a:off x="2066926" y="128111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latin typeface="Symbol" pitchFamily="2" charset="2"/>
                <a:cs typeface="Times New Roman" panose="02020603050405020304" pitchFamily="18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7918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Advective-dispersive transport in a 2D shear</a:t>
            </a:r>
          </a:p>
        </p:txBody>
      </p:sp>
    </p:spTree>
    <p:extLst>
      <p:ext uri="{BB962C8B-B14F-4D97-AF65-F5344CB8AC3E}">
        <p14:creationId xmlns:p14="http://schemas.microsoft.com/office/powerpoint/2010/main" val="156451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914400" y="1331910"/>
            <a:ext cx="7772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/>
              <a:t>Simplified reaction network for aerobic biodegradation of benzoate with growth</a:t>
            </a:r>
          </a:p>
          <a:p>
            <a:r>
              <a:rPr lang="en-US" sz="2400" i="1" dirty="0"/>
              <a:t>In reality biomass decays, may be kinetically planktonic vs. sessile</a:t>
            </a:r>
          </a:p>
          <a:p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1</a:t>
            </a:r>
            <a:r>
              <a:rPr lang="en-US" sz="2400" dirty="0"/>
              <a:t>:  Benzoate + F O</a:t>
            </a:r>
            <a:r>
              <a:rPr lang="en-US" sz="2400" baseline="-25000" dirty="0"/>
              <a:t>2</a:t>
            </a:r>
            <a:r>
              <a:rPr lang="en-US" sz="2400" dirty="0"/>
              <a:t> =&gt; Y Biomass +  CO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2</a:t>
            </a:r>
            <a:r>
              <a:rPr lang="en-US" sz="2400" dirty="0"/>
              <a:t>:  H</a:t>
            </a:r>
            <a:r>
              <a:rPr lang="en-US" sz="2400" baseline="-25000" dirty="0"/>
              <a:t>2</a:t>
            </a:r>
            <a:r>
              <a:rPr lang="en-US" sz="2400" dirty="0"/>
              <a:t>CO</a:t>
            </a:r>
            <a:r>
              <a:rPr lang="en-US" sz="2400" baseline="-25000" dirty="0"/>
              <a:t>3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3</a:t>
            </a:r>
            <a:r>
              <a:rPr lang="en-US" sz="2400" dirty="0"/>
              <a:t>:  HCO</a:t>
            </a:r>
            <a:r>
              <a:rPr lang="en-US" sz="2400" baseline="-25000" dirty="0"/>
              <a:t>3</a:t>
            </a:r>
            <a:r>
              <a:rPr lang="en-US" sz="2400" baseline="30000" dirty="0"/>
              <a:t>-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  </a:t>
            </a:r>
            <a:r>
              <a:rPr lang="en-US" sz="2400" dirty="0"/>
              <a:t>-   H</a:t>
            </a:r>
            <a:r>
              <a:rPr lang="en-US" sz="2400" baseline="30000" dirty="0"/>
              <a:t>+</a:t>
            </a:r>
          </a:p>
          <a:p>
            <a:r>
              <a:rPr lang="en-US" sz="2400" dirty="0"/>
              <a:t>	R</a:t>
            </a:r>
            <a:r>
              <a:rPr lang="en-US" sz="2400" baseline="-25000" dirty="0"/>
              <a:t>4</a:t>
            </a:r>
            <a:r>
              <a:rPr lang="en-US" sz="2400" dirty="0"/>
              <a:t>:     CO</a:t>
            </a:r>
            <a:r>
              <a:rPr lang="en-US" sz="2400" baseline="-25000" dirty="0"/>
              <a:t>3</a:t>
            </a:r>
            <a:r>
              <a:rPr lang="en-US" sz="2400" baseline="30000" dirty="0"/>
              <a:t>--</a:t>
            </a:r>
            <a:r>
              <a:rPr lang="en-US" sz="2400" dirty="0"/>
              <a:t>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</a:t>
            </a:r>
            <a:r>
              <a:rPr lang="en-US" sz="2400" dirty="0"/>
              <a:t>  - 2H</a:t>
            </a:r>
            <a:r>
              <a:rPr lang="en-US" sz="2400" baseline="30000" dirty="0"/>
              <a:t>+</a:t>
            </a:r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323508" y="40628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Times New Roman"/>
                <a:cs typeface="Times New Roman"/>
              </a:rPr>
              <a:t>Example 1: Aerobic Biodegradation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1FB8978-BF43-D140-9628-65D8406F1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8" y="3186117"/>
            <a:ext cx="146050" cy="4953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2737404-475A-AB4F-87A6-A56B0FEB0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8" y="3665542"/>
            <a:ext cx="139700" cy="1028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C6F592-A677-5E44-A639-9605C7F24111}"/>
                  </a:ext>
                </a:extLst>
              </p:cNvPr>
              <p:cNvSpPr txBox="1"/>
              <p:nvPr/>
            </p:nvSpPr>
            <p:spPr>
              <a:xfrm>
                <a:off x="7253524" y="3172690"/>
                <a:ext cx="4724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C6F592-A677-5E44-A639-9605C7F24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524" y="3172690"/>
                <a:ext cx="472437" cy="369332"/>
              </a:xfrm>
              <a:prstGeom prst="rect">
                <a:avLst/>
              </a:prstGeom>
              <a:blipFill>
                <a:blip r:embed="rId2"/>
                <a:stretch>
                  <a:fillRect l="-15789" r="-26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BA27B3-0458-6E40-A051-E42357B00180}"/>
                  </a:ext>
                </a:extLst>
              </p:cNvPr>
              <p:cNvSpPr txBox="1"/>
              <p:nvPr/>
            </p:nvSpPr>
            <p:spPr>
              <a:xfrm>
                <a:off x="7248763" y="3910878"/>
                <a:ext cx="4567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BA27B3-0458-6E40-A051-E42357B00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763" y="3910878"/>
                <a:ext cx="456792" cy="369332"/>
              </a:xfrm>
              <a:prstGeom prst="rect">
                <a:avLst/>
              </a:prstGeom>
              <a:blipFill>
                <a:blip r:embed="rId3"/>
                <a:stretch>
                  <a:fillRect l="-13514" r="-2703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9155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-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3437"/>
          <a:stretch/>
        </p:blipFill>
        <p:spPr>
          <a:xfrm rot="5400000">
            <a:off x="-290523" y="841450"/>
            <a:ext cx="6225786" cy="5064535"/>
          </a:xfrm>
          <a:prstGeom prst="rect">
            <a:avLst/>
          </a:prstGeom>
        </p:spPr>
      </p:pic>
      <p:pic>
        <p:nvPicPr>
          <p:cNvPr id="7" name="Content Placeholder 3" descr="ETLinearShearC_PTalpha=1:2_D0.1~StillPla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5" r="-3463"/>
          <a:stretch/>
        </p:blipFill>
        <p:spPr>
          <a:xfrm>
            <a:off x="4716366" y="1971676"/>
            <a:ext cx="4338303" cy="4342712"/>
          </a:xfrm>
        </p:spPr>
      </p:pic>
    </p:spTree>
    <p:extLst>
      <p:ext uri="{BB962C8B-B14F-4D97-AF65-F5344CB8AC3E}">
        <p14:creationId xmlns:p14="http://schemas.microsoft.com/office/powerpoint/2010/main" val="826951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ETLinearShearC_PTalpha=1:2_D0.1~StillPla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5" r="-3463"/>
          <a:stretch/>
        </p:blipFill>
        <p:spPr>
          <a:xfrm>
            <a:off x="6375205" y="3632200"/>
            <a:ext cx="2679464" cy="2682187"/>
          </a:xfrm>
          <a:prstGeom prst="rect">
            <a:avLst/>
          </a:prstGeom>
        </p:spPr>
      </p:pic>
      <p:pic>
        <p:nvPicPr>
          <p:cNvPr id="3" name="scalardissipationxmastree.mp4" descr="scalardissipationxmastree.mp4">
            <a:hlinkClick r:id="" action="ppaction://media"/>
            <a:extLst>
              <a:ext uri="{FF2B5EF4-FFF2-40B4-BE49-F238E27FC236}">
                <a16:creationId xmlns:a16="http://schemas.microsoft.com/office/drawing/2014/main" id="{F141AB17-E0FA-7A49-B97B-79467D295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845" r="25312"/>
          <a:stretch/>
        </p:blipFill>
        <p:spPr>
          <a:xfrm>
            <a:off x="600076" y="219273"/>
            <a:ext cx="5775129" cy="6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ETLinearShearC_PTalpha=1:2_D0.1~StillPla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5" r="-3463"/>
          <a:stretch/>
        </p:blipFill>
        <p:spPr>
          <a:xfrm>
            <a:off x="6375205" y="3632200"/>
            <a:ext cx="2679464" cy="2682187"/>
          </a:xfrm>
          <a:prstGeom prst="rect">
            <a:avLst/>
          </a:prstGeom>
        </p:spPr>
      </p:pic>
      <p:pic>
        <p:nvPicPr>
          <p:cNvPr id="7" name="ETLinearShearSDR_PTalpha=1/2_D0.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969" y="274638"/>
            <a:ext cx="5602359" cy="6057008"/>
          </a:xfrm>
          <a:prstGeom prst="rect">
            <a:avLst/>
          </a:prstGeom>
        </p:spPr>
      </p:pic>
      <p:pic>
        <p:nvPicPr>
          <p:cNvPr id="4" name="Content Placeholder 3" descr="ETLinearShearSDR_PTalpha=1:2_D0.1~Stil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0" r="-10713"/>
          <a:stretch/>
        </p:blipFill>
        <p:spPr>
          <a:xfrm>
            <a:off x="31803" y="297318"/>
            <a:ext cx="6490822" cy="56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4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ETLinearShearSDR_PTalpha=1:2_D0.1~Still.jpg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0" r="-10713"/>
          <a:stretch/>
        </p:blipFill>
        <p:spPr>
          <a:xfrm>
            <a:off x="31803" y="297318"/>
            <a:ext cx="6490822" cy="564495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A new coordinate to measure extent of mixing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… extent of (effective) reaction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Upscaling</a:t>
            </a:r>
            <a:r>
              <a:rPr lang="en-US" dirty="0">
                <a:latin typeface="Times New Roman"/>
                <a:cs typeface="Times New Roman"/>
              </a:rPr>
              <a:t> Possibilities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Consistency with Transition State Theory ?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Two components linked by equilibrium reaction cannot age at different rates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Exposure time cannot depend on diffusive displacements</a:t>
            </a:r>
          </a:p>
        </p:txBody>
      </p:sp>
    </p:spTree>
    <p:extLst>
      <p:ext uri="{BB962C8B-B14F-4D97-AF65-F5344CB8AC3E}">
        <p14:creationId xmlns:p14="http://schemas.microsoft.com/office/powerpoint/2010/main" val="350992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914400" y="1731970"/>
            <a:ext cx="7772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/>
              <a:t>This reaction is mixing-limited and occurs only where both</a:t>
            </a:r>
          </a:p>
          <a:p>
            <a:r>
              <a:rPr lang="en-US" sz="2400" dirty="0"/>
              <a:t>Oxygen and Benzoate are co-located </a:t>
            </a:r>
          </a:p>
          <a:p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1</a:t>
            </a:r>
            <a:r>
              <a:rPr lang="en-US" sz="2400" dirty="0"/>
              <a:t>:  Benzoate +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/>
              <a:t> O</a:t>
            </a:r>
            <a:r>
              <a:rPr lang="en-US" sz="2400" baseline="-25000" dirty="0"/>
              <a:t>2</a:t>
            </a:r>
            <a:r>
              <a:rPr lang="en-US" sz="2400" dirty="0"/>
              <a:t> =&gt; Y Biomass +  CO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2</a:t>
            </a:r>
            <a:r>
              <a:rPr lang="en-US" sz="2400" dirty="0"/>
              <a:t>:  H</a:t>
            </a:r>
            <a:r>
              <a:rPr lang="en-US" sz="2400" baseline="-25000" dirty="0"/>
              <a:t>2</a:t>
            </a:r>
            <a:r>
              <a:rPr lang="en-US" sz="2400" dirty="0"/>
              <a:t>CO</a:t>
            </a:r>
            <a:r>
              <a:rPr lang="en-US" sz="2400" baseline="-25000" dirty="0"/>
              <a:t>3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3</a:t>
            </a:r>
            <a:r>
              <a:rPr lang="en-US" sz="2400" dirty="0"/>
              <a:t>:  HCO</a:t>
            </a:r>
            <a:r>
              <a:rPr lang="en-US" sz="2400" baseline="-25000" dirty="0"/>
              <a:t>3</a:t>
            </a:r>
            <a:r>
              <a:rPr lang="en-US" sz="2400" baseline="30000" dirty="0"/>
              <a:t>-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  </a:t>
            </a:r>
            <a:r>
              <a:rPr lang="en-US" sz="2400" dirty="0"/>
              <a:t>-   H</a:t>
            </a:r>
            <a:r>
              <a:rPr lang="en-US" sz="2400" baseline="30000" dirty="0"/>
              <a:t>+</a:t>
            </a:r>
          </a:p>
          <a:p>
            <a:r>
              <a:rPr lang="en-US" sz="2400" dirty="0"/>
              <a:t>	R</a:t>
            </a:r>
            <a:r>
              <a:rPr lang="en-US" sz="2400" baseline="-25000" dirty="0"/>
              <a:t>4</a:t>
            </a:r>
            <a:r>
              <a:rPr lang="en-US" sz="2400" dirty="0"/>
              <a:t>:     CO</a:t>
            </a:r>
            <a:r>
              <a:rPr lang="en-US" sz="2400" baseline="-25000" dirty="0"/>
              <a:t>3</a:t>
            </a:r>
            <a:r>
              <a:rPr lang="en-US" sz="2400" baseline="30000" dirty="0"/>
              <a:t>--</a:t>
            </a:r>
            <a:r>
              <a:rPr lang="en-US" sz="2400" dirty="0"/>
              <a:t>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</a:t>
            </a:r>
            <a:r>
              <a:rPr lang="en-US" sz="2400" dirty="0"/>
              <a:t>  - 2H</a:t>
            </a:r>
            <a:r>
              <a:rPr lang="en-US" sz="2400" baseline="30000" dirty="0"/>
              <a:t>+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16000" y="6553200"/>
            <a:ext cx="7251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168400" y="4737100"/>
            <a:ext cx="0" cy="196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168400" y="5054600"/>
            <a:ext cx="6921500" cy="1502056"/>
          </a:xfrm>
          <a:custGeom>
            <a:avLst/>
            <a:gdLst>
              <a:gd name="connsiteX0" fmla="*/ 0 w 6921500"/>
              <a:gd name="connsiteY0" fmla="*/ 10366 h 1512422"/>
              <a:gd name="connsiteX1" fmla="*/ 1625600 w 6921500"/>
              <a:gd name="connsiteY1" fmla="*/ 35766 h 1512422"/>
              <a:gd name="connsiteX2" fmla="*/ 1892300 w 6921500"/>
              <a:gd name="connsiteY2" fmla="*/ 35766 h 1512422"/>
              <a:gd name="connsiteX3" fmla="*/ 3022600 w 6921500"/>
              <a:gd name="connsiteY3" fmla="*/ 531066 h 1512422"/>
              <a:gd name="connsiteX4" fmla="*/ 3644900 w 6921500"/>
              <a:gd name="connsiteY4" fmla="*/ 1381966 h 1512422"/>
              <a:gd name="connsiteX5" fmla="*/ 4876800 w 6921500"/>
              <a:gd name="connsiteY5" fmla="*/ 1496266 h 1512422"/>
              <a:gd name="connsiteX6" fmla="*/ 6921500 w 6921500"/>
              <a:gd name="connsiteY6" fmla="*/ 1508966 h 1512422"/>
              <a:gd name="connsiteX0" fmla="*/ 0 w 6921500"/>
              <a:gd name="connsiteY0" fmla="*/ 0 h 1502056"/>
              <a:gd name="connsiteX1" fmla="*/ 1625600 w 6921500"/>
              <a:gd name="connsiteY1" fmla="*/ 25400 h 1502056"/>
              <a:gd name="connsiteX2" fmla="*/ 2413000 w 6921500"/>
              <a:gd name="connsiteY2" fmla="*/ 139700 h 1502056"/>
              <a:gd name="connsiteX3" fmla="*/ 3022600 w 6921500"/>
              <a:gd name="connsiteY3" fmla="*/ 520700 h 1502056"/>
              <a:gd name="connsiteX4" fmla="*/ 3644900 w 6921500"/>
              <a:gd name="connsiteY4" fmla="*/ 1371600 h 1502056"/>
              <a:gd name="connsiteX5" fmla="*/ 4876800 w 6921500"/>
              <a:gd name="connsiteY5" fmla="*/ 1485900 h 1502056"/>
              <a:gd name="connsiteX6" fmla="*/ 6921500 w 6921500"/>
              <a:gd name="connsiteY6" fmla="*/ 1498600 h 150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1500" h="1502056">
                <a:moveTo>
                  <a:pt x="0" y="0"/>
                </a:moveTo>
                <a:cubicBezTo>
                  <a:pt x="541867" y="8467"/>
                  <a:pt x="1223433" y="2117"/>
                  <a:pt x="1625600" y="25400"/>
                </a:cubicBezTo>
                <a:cubicBezTo>
                  <a:pt x="2027767" y="48683"/>
                  <a:pt x="2180167" y="57150"/>
                  <a:pt x="2413000" y="139700"/>
                </a:cubicBezTo>
                <a:cubicBezTo>
                  <a:pt x="2645833" y="222250"/>
                  <a:pt x="2817283" y="315383"/>
                  <a:pt x="3022600" y="520700"/>
                </a:cubicBezTo>
                <a:cubicBezTo>
                  <a:pt x="3227917" y="726017"/>
                  <a:pt x="3335867" y="1210733"/>
                  <a:pt x="3644900" y="1371600"/>
                </a:cubicBezTo>
                <a:cubicBezTo>
                  <a:pt x="3953933" y="1532467"/>
                  <a:pt x="4330700" y="1464733"/>
                  <a:pt x="4876800" y="1485900"/>
                </a:cubicBezTo>
                <a:cubicBezTo>
                  <a:pt x="5422900" y="1507067"/>
                  <a:pt x="6172200" y="1502833"/>
                  <a:pt x="6921500" y="14986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H="1">
            <a:off x="1397000" y="4521200"/>
            <a:ext cx="6921500" cy="2035456"/>
          </a:xfrm>
          <a:custGeom>
            <a:avLst/>
            <a:gdLst>
              <a:gd name="connsiteX0" fmla="*/ 0 w 6921500"/>
              <a:gd name="connsiteY0" fmla="*/ 10366 h 1512422"/>
              <a:gd name="connsiteX1" fmla="*/ 1625600 w 6921500"/>
              <a:gd name="connsiteY1" fmla="*/ 35766 h 1512422"/>
              <a:gd name="connsiteX2" fmla="*/ 1892300 w 6921500"/>
              <a:gd name="connsiteY2" fmla="*/ 35766 h 1512422"/>
              <a:gd name="connsiteX3" fmla="*/ 3022600 w 6921500"/>
              <a:gd name="connsiteY3" fmla="*/ 531066 h 1512422"/>
              <a:gd name="connsiteX4" fmla="*/ 3644900 w 6921500"/>
              <a:gd name="connsiteY4" fmla="*/ 1381966 h 1512422"/>
              <a:gd name="connsiteX5" fmla="*/ 4876800 w 6921500"/>
              <a:gd name="connsiteY5" fmla="*/ 1496266 h 1512422"/>
              <a:gd name="connsiteX6" fmla="*/ 6921500 w 6921500"/>
              <a:gd name="connsiteY6" fmla="*/ 1508966 h 1512422"/>
              <a:gd name="connsiteX0" fmla="*/ 0 w 6921500"/>
              <a:gd name="connsiteY0" fmla="*/ 0 h 1502056"/>
              <a:gd name="connsiteX1" fmla="*/ 1625600 w 6921500"/>
              <a:gd name="connsiteY1" fmla="*/ 25400 h 1502056"/>
              <a:gd name="connsiteX2" fmla="*/ 2413000 w 6921500"/>
              <a:gd name="connsiteY2" fmla="*/ 139700 h 1502056"/>
              <a:gd name="connsiteX3" fmla="*/ 3022600 w 6921500"/>
              <a:gd name="connsiteY3" fmla="*/ 520700 h 1502056"/>
              <a:gd name="connsiteX4" fmla="*/ 3644900 w 6921500"/>
              <a:gd name="connsiteY4" fmla="*/ 1371600 h 1502056"/>
              <a:gd name="connsiteX5" fmla="*/ 4876800 w 6921500"/>
              <a:gd name="connsiteY5" fmla="*/ 1485900 h 1502056"/>
              <a:gd name="connsiteX6" fmla="*/ 6921500 w 6921500"/>
              <a:gd name="connsiteY6" fmla="*/ 1498600 h 150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1500" h="1502056">
                <a:moveTo>
                  <a:pt x="0" y="0"/>
                </a:moveTo>
                <a:cubicBezTo>
                  <a:pt x="541867" y="8467"/>
                  <a:pt x="1223433" y="2117"/>
                  <a:pt x="1625600" y="25400"/>
                </a:cubicBezTo>
                <a:cubicBezTo>
                  <a:pt x="2027767" y="48683"/>
                  <a:pt x="2180167" y="57150"/>
                  <a:pt x="2413000" y="139700"/>
                </a:cubicBezTo>
                <a:cubicBezTo>
                  <a:pt x="2645833" y="222250"/>
                  <a:pt x="2817283" y="315383"/>
                  <a:pt x="3022600" y="520700"/>
                </a:cubicBezTo>
                <a:cubicBezTo>
                  <a:pt x="3227917" y="726017"/>
                  <a:pt x="3335867" y="1210733"/>
                  <a:pt x="3644900" y="1371600"/>
                </a:cubicBezTo>
                <a:cubicBezTo>
                  <a:pt x="3953933" y="1532467"/>
                  <a:pt x="4330700" y="1464733"/>
                  <a:pt x="4876800" y="1485900"/>
                </a:cubicBezTo>
                <a:cubicBezTo>
                  <a:pt x="5422900" y="1507067"/>
                  <a:pt x="6172200" y="1502833"/>
                  <a:pt x="6921500" y="14986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397000" y="5165474"/>
            <a:ext cx="1479892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Oxygen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515100" y="4615948"/>
            <a:ext cx="15748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Benzoate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871787" y="2409547"/>
            <a:ext cx="2314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B050"/>
                </a:solidFill>
              </a:rPr>
              <a:t>0.2-5.0 mg/mg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6A0CC003-2765-224E-B6D0-EEF362BC1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819373"/>
            <a:ext cx="976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8 mg/l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57E08349-18B5-7D4E-B0EE-7F5A8516C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237" y="4057373"/>
            <a:ext cx="1401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</a:rPr>
              <a:t>300 mg/l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AB0FA4AD-30C2-B942-8BC8-60B20C127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8" y="2828925"/>
            <a:ext cx="146050" cy="4953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0C43857B-CB4F-D24D-8FFE-D63FBF24D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838" y="3308350"/>
            <a:ext cx="139700" cy="1028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9F732A-F9CB-D646-9002-70CFB8EB0A58}"/>
                  </a:ext>
                </a:extLst>
              </p:cNvPr>
              <p:cNvSpPr txBox="1"/>
              <p:nvPr/>
            </p:nvSpPr>
            <p:spPr>
              <a:xfrm>
                <a:off x="7253524" y="2815498"/>
                <a:ext cx="4724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9F732A-F9CB-D646-9002-70CFB8EB0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524" y="2815498"/>
                <a:ext cx="472437" cy="369332"/>
              </a:xfrm>
              <a:prstGeom prst="rect">
                <a:avLst/>
              </a:prstGeom>
              <a:blipFill>
                <a:blip r:embed="rId2"/>
                <a:stretch>
                  <a:fillRect l="-13158" r="-263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BFBC1A-3B79-A941-A174-4B3A970532CB}"/>
                  </a:ext>
                </a:extLst>
              </p:cNvPr>
              <p:cNvSpPr txBox="1"/>
              <p:nvPr/>
            </p:nvSpPr>
            <p:spPr>
              <a:xfrm>
                <a:off x="7248763" y="3553686"/>
                <a:ext cx="4567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BFBC1A-3B79-A941-A174-4B3A97053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763" y="3553686"/>
                <a:ext cx="456792" cy="369332"/>
              </a:xfrm>
              <a:prstGeom prst="rect">
                <a:avLst/>
              </a:prstGeom>
              <a:blipFill>
                <a:blip r:embed="rId3"/>
                <a:stretch>
                  <a:fillRect l="-1351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3">
            <a:extLst>
              <a:ext uri="{FF2B5EF4-FFF2-40B4-BE49-F238E27FC236}">
                <a16:creationId xmlns:a16="http://schemas.microsoft.com/office/drawing/2014/main" id="{C319FEF1-6521-C044-9849-9D0D96EE7175}"/>
              </a:ext>
            </a:extLst>
          </p:cNvPr>
          <p:cNvSpPr txBox="1">
            <a:spLocks/>
          </p:cNvSpPr>
          <p:nvPr/>
        </p:nvSpPr>
        <p:spPr>
          <a:xfrm>
            <a:off x="323508" y="406287"/>
            <a:ext cx="82296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Example 1: Aerobic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225905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28320" y="1161871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/>
              <a:t>Reactive transport equations</a:t>
            </a:r>
          </a:p>
          <a:p>
            <a:r>
              <a:rPr lang="en-US" sz="2400" dirty="0"/>
              <a:t>(transport is advection-dispersion,</a:t>
            </a:r>
          </a:p>
          <a:p>
            <a:r>
              <a:rPr lang="en-US" sz="2400" dirty="0"/>
              <a:t>assuming dispersion is equivalent to mixing)</a:t>
            </a:r>
          </a:p>
        </p:txBody>
      </p:sp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279400" y="3225800"/>
            <a:ext cx="1358900" cy="28321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4330700" y="2501900"/>
            <a:ext cx="749300" cy="4000500"/>
          </a:xfrm>
          <a:prstGeom prst="rect">
            <a:avLst/>
          </a:prstGeom>
          <a:solidFill>
            <a:srgbClr val="3366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438900" y="2514600"/>
            <a:ext cx="1612900" cy="2692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5"/>
          <p:cNvSpPr>
            <a:spLocks noChangeArrowheads="1"/>
          </p:cNvSpPr>
          <p:nvPr/>
        </p:nvSpPr>
        <p:spPr bwMode="auto">
          <a:xfrm>
            <a:off x="292100" y="5118100"/>
            <a:ext cx="1346200" cy="9398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5425" y="3222625"/>
            <a:ext cx="11287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/>
              <a:t>Benzoate</a:t>
            </a:r>
          </a:p>
          <a:p>
            <a:r>
              <a:rPr lang="en-US" sz="2000" dirty="0"/>
              <a:t>Oxygen</a:t>
            </a:r>
          </a:p>
          <a:p>
            <a:r>
              <a:rPr lang="en-US" sz="2000" dirty="0"/>
              <a:t>Biomass</a:t>
            </a:r>
          </a:p>
          <a:p>
            <a:r>
              <a:rPr lang="en-US" sz="2000" dirty="0"/>
              <a:t>CO</a:t>
            </a:r>
            <a:r>
              <a:rPr lang="en-US" sz="2000" baseline="-25000" dirty="0"/>
              <a:t>2</a:t>
            </a:r>
            <a:endParaRPr lang="en-US" sz="2000" dirty="0"/>
          </a:p>
          <a:p>
            <a:r>
              <a:rPr lang="en-US" sz="2000" dirty="0"/>
              <a:t>H+</a:t>
            </a:r>
          </a:p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</a:p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CO</a:t>
            </a:r>
            <a:r>
              <a:rPr lang="en-US" sz="2000" baseline="-25000" dirty="0"/>
              <a:t>3</a:t>
            </a:r>
            <a:endParaRPr lang="en-US" sz="2000" dirty="0"/>
          </a:p>
          <a:p>
            <a:r>
              <a:rPr lang="en-US" sz="2000" dirty="0"/>
              <a:t>HCO</a:t>
            </a:r>
            <a:r>
              <a:rPr lang="en-US" sz="2000" baseline="-25000" dirty="0"/>
              <a:t>3</a:t>
            </a:r>
            <a:r>
              <a:rPr lang="en-US" sz="2000" dirty="0"/>
              <a:t>-</a:t>
            </a:r>
          </a:p>
          <a:p>
            <a:r>
              <a:rPr lang="en-US" sz="2000" dirty="0"/>
              <a:t>CO</a:t>
            </a:r>
            <a:r>
              <a:rPr lang="en-US" sz="2000" baseline="-25000" dirty="0"/>
              <a:t>3</a:t>
            </a:r>
            <a:r>
              <a:rPr lang="en-US" sz="2000" dirty="0"/>
              <a:t>--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65125" y="2892425"/>
            <a:ext cx="110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i="1" dirty="0"/>
              <a:t>9 species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8534400" y="3683000"/>
            <a:ext cx="419100" cy="482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8540408" y="4165600"/>
            <a:ext cx="413092" cy="13208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438900" y="5181600"/>
            <a:ext cx="1612900" cy="13208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6311900" y="2501900"/>
            <a:ext cx="14288" cy="400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5664200" y="5168900"/>
            <a:ext cx="22733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1216025" y="3222625"/>
            <a:ext cx="4365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/>
              <a:t>C</a:t>
            </a:r>
            <a:r>
              <a:rPr lang="en-US" sz="2000" baseline="-25000" dirty="0"/>
              <a:t>1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2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3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4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5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6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7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8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baseline="-25000" dirty="0"/>
              <a:t>9</a:t>
            </a:r>
            <a:endParaRPr lang="en-US" sz="2000" dirty="0"/>
          </a:p>
        </p:txBody>
      </p: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5689600" y="2514600"/>
            <a:ext cx="749300" cy="26670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41"/>
          <p:cNvSpPr>
            <a:spLocks noChangeArrowheads="1"/>
          </p:cNvSpPr>
          <p:nvPr/>
        </p:nvSpPr>
        <p:spPr bwMode="auto">
          <a:xfrm>
            <a:off x="5689600" y="5181600"/>
            <a:ext cx="749300" cy="132080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4330700" y="5232400"/>
            <a:ext cx="762000" cy="1282700"/>
          </a:xfrm>
          <a:prstGeom prst="rect">
            <a:avLst/>
          </a:prstGeom>
          <a:solidFill>
            <a:srgbClr val="66F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917694"/>
              </p:ext>
            </p:extLst>
          </p:nvPr>
        </p:nvGraphicFramePr>
        <p:xfrm>
          <a:off x="3279775" y="2425700"/>
          <a:ext cx="5864225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1" name="Equation" r:id="rId4" imgW="3352800" imgH="2489200" progId="Equation.3">
                  <p:embed/>
                </p:oleObj>
              </mc:Choice>
              <mc:Fallback>
                <p:oleObj name="Equation" r:id="rId4" imgW="3352800" imgH="248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775" y="2425700"/>
                        <a:ext cx="5864225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3">
            <a:extLst>
              <a:ext uri="{FF2B5EF4-FFF2-40B4-BE49-F238E27FC236}">
                <a16:creationId xmlns:a16="http://schemas.microsoft.com/office/drawing/2014/main" id="{95E28509-1139-7549-BEF3-8577925D4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08" y="40628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Times New Roman"/>
                <a:cs typeface="Times New Roman"/>
              </a:rPr>
              <a:t>Example 1: Aerobic Biodegradation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5BB71F-DCE1-E040-884F-1BFAB3E46D03}"/>
                  </a:ext>
                </a:extLst>
              </p:cNvPr>
              <p:cNvSpPr txBox="1"/>
              <p:nvPr/>
            </p:nvSpPr>
            <p:spPr>
              <a:xfrm>
                <a:off x="4751835" y="1098371"/>
                <a:ext cx="3374129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𝐃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5BB71F-DCE1-E040-884F-1BFAB3E4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835" y="1098371"/>
                <a:ext cx="3374129" cy="585225"/>
              </a:xfrm>
              <a:prstGeom prst="rect">
                <a:avLst/>
              </a:prstGeom>
              <a:blipFill>
                <a:blip r:embed="rId6"/>
                <a:stretch>
                  <a:fillRect l="-1128" t="-212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3">
            <a:extLst>
              <a:ext uri="{FF2B5EF4-FFF2-40B4-BE49-F238E27FC236}">
                <a16:creationId xmlns:a16="http://schemas.microsoft.com/office/drawing/2014/main" id="{ABEE3F28-E8B2-A84B-86BE-0AFEB11EF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7" y="3967162"/>
            <a:ext cx="12025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i="1" dirty="0"/>
              <a:t>6 primary</a:t>
            </a:r>
          </a:p>
          <a:p>
            <a:r>
              <a:rPr lang="en-US" sz="2000" i="1" dirty="0"/>
              <a:t>species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DB2D0CF-CAAF-1041-95AD-32F5F480B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915" y="5149850"/>
            <a:ext cx="143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i="1" dirty="0"/>
              <a:t>3 secondary</a:t>
            </a:r>
          </a:p>
          <a:p>
            <a:r>
              <a:rPr lang="en-US" sz="2000" i="1" dirty="0"/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308048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1613"/>
            <a:ext cx="52451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0350" y="207963"/>
            <a:ext cx="5194300" cy="21844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4950" y="6071156"/>
            <a:ext cx="526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Murphy et al. WRR 1995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https://doi.org/10.1029/96WR03851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Ginn et al JCH 2001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https://doi.org/10.1016/S0169-7722(00)00167-4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52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rrowheads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1613"/>
            <a:ext cx="52451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49091" r="8289" b="30254"/>
          <a:stretch/>
        </p:blipFill>
        <p:spPr bwMode="auto">
          <a:xfrm>
            <a:off x="0" y="1143811"/>
            <a:ext cx="9152035" cy="319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1974508" y="4334841"/>
            <a:ext cx="1479892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Oxygen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118054" y="4515161"/>
            <a:ext cx="15748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Benzoate</a:t>
            </a:r>
          </a:p>
        </p:txBody>
      </p:sp>
    </p:spTree>
    <p:extLst>
      <p:ext uri="{BB962C8B-B14F-4D97-AF65-F5344CB8AC3E}">
        <p14:creationId xmlns:p14="http://schemas.microsoft.com/office/powerpoint/2010/main" val="177320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1016000" y="6553200"/>
            <a:ext cx="7251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168400" y="4737100"/>
            <a:ext cx="0" cy="196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168400" y="5054600"/>
            <a:ext cx="6921500" cy="1502056"/>
          </a:xfrm>
          <a:custGeom>
            <a:avLst/>
            <a:gdLst>
              <a:gd name="connsiteX0" fmla="*/ 0 w 6921500"/>
              <a:gd name="connsiteY0" fmla="*/ 10366 h 1512422"/>
              <a:gd name="connsiteX1" fmla="*/ 1625600 w 6921500"/>
              <a:gd name="connsiteY1" fmla="*/ 35766 h 1512422"/>
              <a:gd name="connsiteX2" fmla="*/ 1892300 w 6921500"/>
              <a:gd name="connsiteY2" fmla="*/ 35766 h 1512422"/>
              <a:gd name="connsiteX3" fmla="*/ 3022600 w 6921500"/>
              <a:gd name="connsiteY3" fmla="*/ 531066 h 1512422"/>
              <a:gd name="connsiteX4" fmla="*/ 3644900 w 6921500"/>
              <a:gd name="connsiteY4" fmla="*/ 1381966 h 1512422"/>
              <a:gd name="connsiteX5" fmla="*/ 4876800 w 6921500"/>
              <a:gd name="connsiteY5" fmla="*/ 1496266 h 1512422"/>
              <a:gd name="connsiteX6" fmla="*/ 6921500 w 6921500"/>
              <a:gd name="connsiteY6" fmla="*/ 1508966 h 1512422"/>
              <a:gd name="connsiteX0" fmla="*/ 0 w 6921500"/>
              <a:gd name="connsiteY0" fmla="*/ 0 h 1502056"/>
              <a:gd name="connsiteX1" fmla="*/ 1625600 w 6921500"/>
              <a:gd name="connsiteY1" fmla="*/ 25400 h 1502056"/>
              <a:gd name="connsiteX2" fmla="*/ 2413000 w 6921500"/>
              <a:gd name="connsiteY2" fmla="*/ 139700 h 1502056"/>
              <a:gd name="connsiteX3" fmla="*/ 3022600 w 6921500"/>
              <a:gd name="connsiteY3" fmla="*/ 520700 h 1502056"/>
              <a:gd name="connsiteX4" fmla="*/ 3644900 w 6921500"/>
              <a:gd name="connsiteY4" fmla="*/ 1371600 h 1502056"/>
              <a:gd name="connsiteX5" fmla="*/ 4876800 w 6921500"/>
              <a:gd name="connsiteY5" fmla="*/ 1485900 h 1502056"/>
              <a:gd name="connsiteX6" fmla="*/ 6921500 w 6921500"/>
              <a:gd name="connsiteY6" fmla="*/ 1498600 h 150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1500" h="1502056">
                <a:moveTo>
                  <a:pt x="0" y="0"/>
                </a:moveTo>
                <a:cubicBezTo>
                  <a:pt x="541867" y="8467"/>
                  <a:pt x="1223433" y="2117"/>
                  <a:pt x="1625600" y="25400"/>
                </a:cubicBezTo>
                <a:cubicBezTo>
                  <a:pt x="2027767" y="48683"/>
                  <a:pt x="2180167" y="57150"/>
                  <a:pt x="2413000" y="139700"/>
                </a:cubicBezTo>
                <a:cubicBezTo>
                  <a:pt x="2645833" y="222250"/>
                  <a:pt x="2817283" y="315383"/>
                  <a:pt x="3022600" y="520700"/>
                </a:cubicBezTo>
                <a:cubicBezTo>
                  <a:pt x="3227917" y="726017"/>
                  <a:pt x="3335867" y="1210733"/>
                  <a:pt x="3644900" y="1371600"/>
                </a:cubicBezTo>
                <a:cubicBezTo>
                  <a:pt x="3953933" y="1532467"/>
                  <a:pt x="4330700" y="1464733"/>
                  <a:pt x="4876800" y="1485900"/>
                </a:cubicBezTo>
                <a:cubicBezTo>
                  <a:pt x="5422900" y="1507067"/>
                  <a:pt x="6172200" y="1502833"/>
                  <a:pt x="6921500" y="14986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H="1">
            <a:off x="1397000" y="4521200"/>
            <a:ext cx="6921500" cy="2035456"/>
          </a:xfrm>
          <a:custGeom>
            <a:avLst/>
            <a:gdLst>
              <a:gd name="connsiteX0" fmla="*/ 0 w 6921500"/>
              <a:gd name="connsiteY0" fmla="*/ 10366 h 1512422"/>
              <a:gd name="connsiteX1" fmla="*/ 1625600 w 6921500"/>
              <a:gd name="connsiteY1" fmla="*/ 35766 h 1512422"/>
              <a:gd name="connsiteX2" fmla="*/ 1892300 w 6921500"/>
              <a:gd name="connsiteY2" fmla="*/ 35766 h 1512422"/>
              <a:gd name="connsiteX3" fmla="*/ 3022600 w 6921500"/>
              <a:gd name="connsiteY3" fmla="*/ 531066 h 1512422"/>
              <a:gd name="connsiteX4" fmla="*/ 3644900 w 6921500"/>
              <a:gd name="connsiteY4" fmla="*/ 1381966 h 1512422"/>
              <a:gd name="connsiteX5" fmla="*/ 4876800 w 6921500"/>
              <a:gd name="connsiteY5" fmla="*/ 1496266 h 1512422"/>
              <a:gd name="connsiteX6" fmla="*/ 6921500 w 6921500"/>
              <a:gd name="connsiteY6" fmla="*/ 1508966 h 1512422"/>
              <a:gd name="connsiteX0" fmla="*/ 0 w 6921500"/>
              <a:gd name="connsiteY0" fmla="*/ 0 h 1502056"/>
              <a:gd name="connsiteX1" fmla="*/ 1625600 w 6921500"/>
              <a:gd name="connsiteY1" fmla="*/ 25400 h 1502056"/>
              <a:gd name="connsiteX2" fmla="*/ 2413000 w 6921500"/>
              <a:gd name="connsiteY2" fmla="*/ 139700 h 1502056"/>
              <a:gd name="connsiteX3" fmla="*/ 3022600 w 6921500"/>
              <a:gd name="connsiteY3" fmla="*/ 520700 h 1502056"/>
              <a:gd name="connsiteX4" fmla="*/ 3644900 w 6921500"/>
              <a:gd name="connsiteY4" fmla="*/ 1371600 h 1502056"/>
              <a:gd name="connsiteX5" fmla="*/ 4876800 w 6921500"/>
              <a:gd name="connsiteY5" fmla="*/ 1485900 h 1502056"/>
              <a:gd name="connsiteX6" fmla="*/ 6921500 w 6921500"/>
              <a:gd name="connsiteY6" fmla="*/ 1498600 h 150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1500" h="1502056">
                <a:moveTo>
                  <a:pt x="0" y="0"/>
                </a:moveTo>
                <a:cubicBezTo>
                  <a:pt x="541867" y="8467"/>
                  <a:pt x="1223433" y="2117"/>
                  <a:pt x="1625600" y="25400"/>
                </a:cubicBezTo>
                <a:cubicBezTo>
                  <a:pt x="2027767" y="48683"/>
                  <a:pt x="2180167" y="57150"/>
                  <a:pt x="2413000" y="139700"/>
                </a:cubicBezTo>
                <a:cubicBezTo>
                  <a:pt x="2645833" y="222250"/>
                  <a:pt x="2817283" y="315383"/>
                  <a:pt x="3022600" y="520700"/>
                </a:cubicBezTo>
                <a:cubicBezTo>
                  <a:pt x="3227917" y="726017"/>
                  <a:pt x="3335867" y="1210733"/>
                  <a:pt x="3644900" y="1371600"/>
                </a:cubicBezTo>
                <a:cubicBezTo>
                  <a:pt x="3953933" y="1532467"/>
                  <a:pt x="4330700" y="1464733"/>
                  <a:pt x="4876800" y="1485900"/>
                </a:cubicBezTo>
                <a:cubicBezTo>
                  <a:pt x="5422900" y="1507067"/>
                  <a:pt x="6172200" y="1502833"/>
                  <a:pt x="6921500" y="14986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974508" y="4334841"/>
            <a:ext cx="1479892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Oxygen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6118054" y="4515161"/>
            <a:ext cx="15748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/>
                <a:cs typeface="Times New Roman"/>
              </a:rPr>
              <a:t>Benzoate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0DC8A7E-D633-5041-8CB9-E99A99D2D1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1613"/>
            <a:ext cx="524510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49091" r="8289" b="30254"/>
          <a:stretch/>
        </p:blipFill>
        <p:spPr bwMode="auto">
          <a:xfrm>
            <a:off x="0" y="1143811"/>
            <a:ext cx="9152035" cy="319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B08E4-E6A5-0E43-8F70-E9366155978F}"/>
              </a:ext>
            </a:extLst>
          </p:cNvPr>
          <p:cNvSpPr txBox="1"/>
          <p:nvPr/>
        </p:nvSpPr>
        <p:spPr>
          <a:xfrm>
            <a:off x="7343775" y="5457824"/>
            <a:ext cx="122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Upscaled to 1D ?</a:t>
            </a:r>
          </a:p>
        </p:txBody>
      </p:sp>
    </p:spTree>
    <p:extLst>
      <p:ext uri="{BB962C8B-B14F-4D97-AF65-F5344CB8AC3E}">
        <p14:creationId xmlns:p14="http://schemas.microsoft.com/office/powerpoint/2010/main" val="154762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914400" y="1331910"/>
            <a:ext cx="7772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dirty="0"/>
              <a:t>Reaction network for aerobic </a:t>
            </a:r>
            <a:r>
              <a:rPr lang="en-US" sz="2400" dirty="0" err="1"/>
              <a:t>ureolysis</a:t>
            </a:r>
            <a:r>
              <a:rPr lang="en-US" sz="2400" dirty="0"/>
              <a:t> leading to carbonate/pH production: with enough Ca</a:t>
            </a:r>
            <a:r>
              <a:rPr lang="en-US" sz="2400" baseline="30000" dirty="0"/>
              <a:t>+</a:t>
            </a:r>
            <a:r>
              <a:rPr lang="en-US" sz="2400" dirty="0"/>
              <a:t>2</a:t>
            </a:r>
          </a:p>
          <a:p>
            <a:r>
              <a:rPr lang="en-US" sz="2400" dirty="0"/>
              <a:t>In reality Calcite may precipitate </a:t>
            </a:r>
            <a:r>
              <a:rPr lang="en-US" sz="2400" b="1" dirty="0"/>
              <a:t>kinetically</a:t>
            </a:r>
            <a:endParaRPr lang="en-US" sz="2400" b="1" baseline="30000" dirty="0"/>
          </a:p>
          <a:p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1</a:t>
            </a:r>
            <a:r>
              <a:rPr lang="en-US" sz="2400" dirty="0"/>
              <a:t>:  </a:t>
            </a:r>
            <a:r>
              <a:rPr lang="pt-BR" sz="2400" dirty="0"/>
              <a:t>H</a:t>
            </a:r>
            <a:r>
              <a:rPr lang="pt-BR" sz="2400" baseline="-25000" dirty="0"/>
              <a:t>2</a:t>
            </a:r>
            <a:r>
              <a:rPr lang="pt-BR" sz="2400" dirty="0"/>
              <a:t>N(CO)NH</a:t>
            </a:r>
            <a:r>
              <a:rPr lang="pt-BR" sz="2400" baseline="-25000" dirty="0"/>
              <a:t>2</a:t>
            </a:r>
            <a:r>
              <a:rPr lang="pt-BR" sz="2400" dirty="0"/>
              <a:t> + H</a:t>
            </a:r>
            <a:r>
              <a:rPr lang="pt-BR" sz="2400" baseline="30000" dirty="0"/>
              <a:t>+</a:t>
            </a:r>
            <a:r>
              <a:rPr lang="pt-BR" sz="2400" dirty="0"/>
              <a:t> + 2H</a:t>
            </a:r>
            <a:r>
              <a:rPr lang="pt-BR" sz="2400" baseline="-25000" dirty="0"/>
              <a:t>2</a:t>
            </a:r>
            <a:r>
              <a:rPr lang="pt-BR" sz="2400" dirty="0"/>
              <a:t>O </a:t>
            </a:r>
            <a:r>
              <a:rPr lang="pt-BR" sz="2400" dirty="0">
                <a:sym typeface="Wingdings"/>
              </a:rPr>
              <a:t></a:t>
            </a:r>
            <a:r>
              <a:rPr lang="pt-BR" sz="2400" dirty="0"/>
              <a:t>2NH</a:t>
            </a:r>
            <a:r>
              <a:rPr lang="pt-BR" sz="2400" baseline="-25000" dirty="0"/>
              <a:t>4</a:t>
            </a:r>
            <a:r>
              <a:rPr lang="pt-BR" sz="2400" baseline="30000" dirty="0"/>
              <a:t>+</a:t>
            </a:r>
            <a:r>
              <a:rPr lang="pt-BR" sz="2400" dirty="0"/>
              <a:t> + HCO</a:t>
            </a:r>
            <a:r>
              <a:rPr lang="pt-BR" sz="2400" baseline="-25000" dirty="0"/>
              <a:t>3</a:t>
            </a:r>
            <a:r>
              <a:rPr lang="pt-BR" sz="2400" baseline="30000" dirty="0"/>
              <a:t>-</a:t>
            </a:r>
            <a:endParaRPr lang="en-US" sz="2400" baseline="300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2</a:t>
            </a:r>
            <a:r>
              <a:rPr lang="en-US" sz="2400" dirty="0"/>
              <a:t>:  2 </a:t>
            </a:r>
            <a:r>
              <a:rPr lang="pt-BR" sz="2400" dirty="0"/>
              <a:t>NH</a:t>
            </a:r>
            <a:r>
              <a:rPr lang="pt-BR" sz="2400" baseline="-25000" dirty="0"/>
              <a:t>4</a:t>
            </a:r>
            <a:r>
              <a:rPr lang="pt-BR" sz="2400" baseline="30000" dirty="0"/>
              <a:t>+</a:t>
            </a:r>
            <a:r>
              <a:rPr lang="pt-BR" sz="2400" dirty="0"/>
              <a:t> + Ca[2X]</a:t>
            </a:r>
            <a:r>
              <a:rPr lang="en-US" sz="2400" dirty="0"/>
              <a:t>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</a:t>
            </a:r>
            <a:r>
              <a:rPr lang="en-US" sz="2400" dirty="0" err="1"/>
              <a:t>Ca</a:t>
            </a:r>
            <a:r>
              <a:rPr lang="en-US" sz="2400" baseline="30000" dirty="0"/>
              <a:t>++</a:t>
            </a:r>
            <a:r>
              <a:rPr lang="en-US" sz="2400" dirty="0"/>
              <a:t> + </a:t>
            </a:r>
            <a:r>
              <a:rPr lang="pt-BR" sz="2400" dirty="0"/>
              <a:t>2 Na[</a:t>
            </a:r>
            <a:r>
              <a:rPr lang="pt-BR" sz="2400" dirty="0" err="1"/>
              <a:t>X</a:t>
            </a:r>
            <a:r>
              <a:rPr lang="pt-BR" sz="2400" dirty="0"/>
              <a:t>]</a:t>
            </a:r>
          </a:p>
          <a:p>
            <a:r>
              <a:rPr lang="pt-BR" sz="2400" dirty="0"/>
              <a:t>	</a:t>
            </a:r>
            <a:r>
              <a:rPr lang="en-US" sz="2400" dirty="0"/>
              <a:t>R</a:t>
            </a:r>
            <a:r>
              <a:rPr lang="en-US" sz="2400" baseline="-25000" dirty="0"/>
              <a:t>3</a:t>
            </a:r>
            <a:r>
              <a:rPr lang="en-US" sz="2400" dirty="0"/>
              <a:t>:  CaCO</a:t>
            </a:r>
            <a:r>
              <a:rPr lang="en-US" sz="2400" baseline="-25000" dirty="0"/>
              <a:t>3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</a:t>
            </a:r>
            <a:r>
              <a:rPr lang="en-US" sz="2400" dirty="0" err="1"/>
              <a:t>Ca</a:t>
            </a:r>
            <a:r>
              <a:rPr lang="en-US" sz="2400" baseline="30000" dirty="0"/>
              <a:t>++</a:t>
            </a:r>
            <a:r>
              <a:rPr lang="en-US" sz="2400" dirty="0"/>
              <a:t> + CO</a:t>
            </a:r>
            <a:r>
              <a:rPr lang="en-US" sz="2400" baseline="-25000" dirty="0"/>
              <a:t>3</a:t>
            </a:r>
            <a:r>
              <a:rPr lang="en-US" sz="2400" baseline="30000" dirty="0"/>
              <a:t>—</a:t>
            </a:r>
            <a:r>
              <a:rPr lang="en-US" sz="2400" dirty="0"/>
              <a:t>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R</a:t>
            </a:r>
            <a:r>
              <a:rPr lang="en-US" sz="2400" baseline="-25000" dirty="0"/>
              <a:t>4</a:t>
            </a:r>
            <a:r>
              <a:rPr lang="en-US" sz="2400" dirty="0"/>
              <a:t>:  H</a:t>
            </a:r>
            <a:r>
              <a:rPr lang="en-US" sz="2400" baseline="-25000" dirty="0"/>
              <a:t>2</a:t>
            </a:r>
            <a:r>
              <a:rPr lang="en-US" sz="2400" dirty="0"/>
              <a:t>CO</a:t>
            </a:r>
            <a:r>
              <a:rPr lang="en-US" sz="2400" baseline="-25000" dirty="0"/>
              <a:t>3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	R</a:t>
            </a:r>
            <a:r>
              <a:rPr lang="en-US" sz="2400" baseline="-25000" dirty="0"/>
              <a:t>5</a:t>
            </a:r>
            <a:r>
              <a:rPr lang="en-US" sz="2400" dirty="0"/>
              <a:t>:  HCO</a:t>
            </a:r>
            <a:r>
              <a:rPr lang="en-US" sz="2400" baseline="-25000" dirty="0"/>
              <a:t>3</a:t>
            </a:r>
            <a:r>
              <a:rPr lang="en-US" sz="2400" baseline="30000" dirty="0"/>
              <a:t>-</a:t>
            </a:r>
            <a:r>
              <a:rPr lang="en-US" sz="2400" dirty="0"/>
              <a:t>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  </a:t>
            </a:r>
            <a:r>
              <a:rPr lang="en-US" sz="2400" dirty="0"/>
              <a:t>-   H</a:t>
            </a:r>
            <a:r>
              <a:rPr lang="en-US" sz="2400" baseline="30000" dirty="0"/>
              <a:t>+</a:t>
            </a:r>
          </a:p>
          <a:p>
            <a:r>
              <a:rPr lang="en-US" sz="2400" dirty="0"/>
              <a:t>	R</a:t>
            </a:r>
            <a:r>
              <a:rPr lang="en-US" sz="2400" baseline="-25000" dirty="0"/>
              <a:t>6</a:t>
            </a:r>
            <a:r>
              <a:rPr lang="en-US" sz="2400" dirty="0"/>
              <a:t>:  CO</a:t>
            </a:r>
            <a:r>
              <a:rPr lang="en-US" sz="2400" baseline="-25000" dirty="0"/>
              <a:t>3</a:t>
            </a:r>
            <a:r>
              <a:rPr lang="en-US" sz="2400" baseline="30000" dirty="0"/>
              <a:t>--</a:t>
            </a:r>
            <a:r>
              <a:rPr lang="en-US" sz="2400" dirty="0"/>
              <a:t>            </a:t>
            </a:r>
            <a:r>
              <a:rPr lang="en-US" sz="2400" dirty="0">
                <a:sym typeface="Wingdings"/>
              </a:rPr>
              <a:t></a:t>
            </a: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O  + CO</a:t>
            </a:r>
            <a:r>
              <a:rPr lang="en-US" sz="2400" baseline="-25000" dirty="0"/>
              <a:t>2</a:t>
            </a:r>
            <a:r>
              <a:rPr lang="en-US" sz="2400" dirty="0"/>
              <a:t>  - 2H</a:t>
            </a:r>
            <a:r>
              <a:rPr lang="en-US" sz="2400" baseline="30000" dirty="0"/>
              <a:t>+</a:t>
            </a:r>
            <a:r>
              <a:rPr lang="en-US" sz="2400" dirty="0"/>
              <a:t> </a:t>
            </a:r>
          </a:p>
          <a:p>
            <a:r>
              <a:rPr lang="en-US" sz="2400" dirty="0"/>
              <a:t>	R</a:t>
            </a:r>
            <a:r>
              <a:rPr lang="en-US" sz="2400" baseline="-25000" dirty="0"/>
              <a:t>7</a:t>
            </a:r>
            <a:r>
              <a:rPr lang="en-US" sz="2400" dirty="0"/>
              <a:t>:  </a:t>
            </a:r>
            <a:r>
              <a:rPr lang="en-US" sz="2400" b="1" dirty="0"/>
              <a:t>. . .</a:t>
            </a:r>
            <a:r>
              <a:rPr lang="en-US" sz="2400" dirty="0"/>
              <a:t> </a:t>
            </a:r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174454" y="399958"/>
            <a:ext cx="8969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Times New Roman"/>
                <a:cs typeface="Times New Roman"/>
              </a:rPr>
              <a:t>Example 2: MICP (Microbially-Induced Calcite Precipitation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467" y="6029788"/>
            <a:ext cx="5316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Barkouki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TiPM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https://doi.org/10.1007/s11242-011-9804-z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Nassar et al., 2018 WRR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https://doi.org/10.1002/2017WR021488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09BC55F-F86F-324F-873F-B9B05B1EF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6" y="2828925"/>
            <a:ext cx="146050" cy="4953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9DEB200-FA66-E74E-88C9-1ED0297D5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6" y="3308350"/>
            <a:ext cx="146044" cy="2306638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DF7D5C-C5F4-B947-AAC8-B4DF6CE3652F}"/>
                  </a:ext>
                </a:extLst>
              </p:cNvPr>
              <p:cNvSpPr txBox="1"/>
              <p:nvPr/>
            </p:nvSpPr>
            <p:spPr>
              <a:xfrm>
                <a:off x="8246113" y="2901223"/>
                <a:ext cx="4724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DF7D5C-C5F4-B947-AAC8-B4DF6CE36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113" y="2901223"/>
                <a:ext cx="472437" cy="369332"/>
              </a:xfrm>
              <a:prstGeom prst="rect">
                <a:avLst/>
              </a:prstGeom>
              <a:blipFill>
                <a:blip r:embed="rId4"/>
                <a:stretch>
                  <a:fillRect l="-1282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EF8EED-10E5-9845-A98E-6968B39FF939}"/>
                  </a:ext>
                </a:extLst>
              </p:cNvPr>
              <p:cNvSpPr txBox="1"/>
              <p:nvPr/>
            </p:nvSpPr>
            <p:spPr>
              <a:xfrm>
                <a:off x="8261758" y="4339498"/>
                <a:ext cx="4567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EF8EED-10E5-9845-A98E-6968B39FF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758" y="4339498"/>
                <a:ext cx="456792" cy="369332"/>
              </a:xfrm>
              <a:prstGeom prst="rect">
                <a:avLst/>
              </a:prstGeom>
              <a:blipFill>
                <a:blip r:embed="rId5"/>
                <a:stretch>
                  <a:fillRect l="-1351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314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1129</Words>
  <Application>Microsoft Macintosh PowerPoint</Application>
  <PresentationFormat>On-screen Show (4:3)</PresentationFormat>
  <Paragraphs>185</Paragraphs>
  <Slides>33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Symbol</vt:lpstr>
      <vt:lpstr>Times New Roman</vt:lpstr>
      <vt:lpstr>Office Theme</vt:lpstr>
      <vt:lpstr>Equation</vt:lpstr>
      <vt:lpstr>PowerPoint Presentation</vt:lpstr>
      <vt:lpstr>DAE Systems</vt:lpstr>
      <vt:lpstr>Example 1: Aerobic Biodegradation</vt:lpstr>
      <vt:lpstr>PowerPoint Presentation</vt:lpstr>
      <vt:lpstr>Example 1: Aerobic Biodegradation</vt:lpstr>
      <vt:lpstr>PowerPoint Presentation</vt:lpstr>
      <vt:lpstr>PowerPoint Presentation</vt:lpstr>
      <vt:lpstr>PowerPoint Presentation</vt:lpstr>
      <vt:lpstr>Example 2: MICP (Microbially-Induced Calcite Precipitation</vt:lpstr>
      <vt:lpstr>PowerPoint Presentation</vt:lpstr>
      <vt:lpstr>PowerPoint Presentation</vt:lpstr>
      <vt:lpstr>Differential Algebraic Equation (DAE) models of reactive transport impacted by mixing  two examples: aerobic biodegradation, MICP  Exposure time of mixtures  three examples:   solution to solid = groundwater age     solute to some solid = chemical heterogeneity         solute to its own gradient =  scalar dissipation</vt:lpstr>
      <vt:lpstr>PowerPoint Presentation</vt:lpstr>
      <vt:lpstr>PowerPoint Presentation</vt:lpstr>
      <vt:lpstr>PowerPoint Presentation</vt:lpstr>
      <vt:lpstr>Exposure Time of          to            characterizes:    solution to solid =&gt;     groundwater age    solute to some solid =&gt; chemical heterogeneity    solute to its own gradient =&gt;  scalar dissipation                a proxy for reaction extent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imagine a horizontal layer of reactive zone, in the original age problem, steady flow.</vt:lpstr>
      <vt:lpstr>PowerPoint Presentation</vt:lpstr>
      <vt:lpstr>PowerPoint Presentation</vt:lpstr>
      <vt:lpstr>Scalar Dissipation Rate (Pope, 2000)</vt:lpstr>
      <vt:lpstr>Scalar Dissipation Rate (Pope, 2000)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UCDavis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Ginn</dc:creator>
  <cp:lastModifiedBy>Ginn, Tim</cp:lastModifiedBy>
  <cp:revision>188</cp:revision>
  <dcterms:created xsi:type="dcterms:W3CDTF">2012-11-28T06:02:03Z</dcterms:created>
  <dcterms:modified xsi:type="dcterms:W3CDTF">2020-12-09T09:52:55Z</dcterms:modified>
</cp:coreProperties>
</file>