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2" r:id="rId26"/>
    <p:sldId id="284" r:id="rId27"/>
    <p:sldId id="283" r:id="rId28"/>
    <p:sldId id="286" r:id="rId29"/>
    <p:sldId id="285" r:id="rId30"/>
    <p:sldId id="287" r:id="rId31"/>
    <p:sldId id="288" r:id="rId32"/>
    <p:sldId id="289" r:id="rId33"/>
    <p:sldId id="290" r:id="rId34"/>
    <p:sldId id="27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xon, Whitney Renee" initials="DWR" lastIdx="1" clrIdx="0">
    <p:extLst>
      <p:ext uri="{19B8F6BF-5375-455C-9EA6-DF929625EA0E}">
        <p15:presenceInfo xmlns:p15="http://schemas.microsoft.com/office/powerpoint/2012/main" userId="S::whitney.dixon@wsu.edu::6cd68092-155e-424c-9b17-73a05188fd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52DEC-5C98-45D3-AED4-0BFF2E3B25DB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83010-A9C4-49AD-BC99-5959B342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8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purchasing.bc@wsu.ed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cies.wsu.edu/prf/04-01-forms-index/" TargetMode="External"/><Relationship Id="rId2" Type="http://schemas.openxmlformats.org/officeDocument/2006/relationships/hyperlink" Target="https://business-center.cw.wsu.edu/purchas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urchasing.bc@wsu.edu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confluence.esg.wsu.edu/display/WKB/Procurement+Card+Transaction+Verification" TargetMode="External"/><Relationship Id="rId3" Type="http://schemas.openxmlformats.org/officeDocument/2006/relationships/hyperlink" Target="https://confluence.esg.wsu.edu/display/WKB/Reference+Guides" TargetMode="External"/><Relationship Id="rId7" Type="http://schemas.openxmlformats.org/officeDocument/2006/relationships/hyperlink" Target="https://confluence.esg.wsu.edu/display/WKB/Create+Supplier+Request" TargetMode="External"/><Relationship Id="rId2" Type="http://schemas.openxmlformats.org/officeDocument/2006/relationships/hyperlink" Target="https://business-center.cw.wsu.edu/purchas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fluence.esg.wsu.edu/display/WKB/Create+Supplier+Invoice+Request" TargetMode="External"/><Relationship Id="rId5" Type="http://schemas.openxmlformats.org/officeDocument/2006/relationships/hyperlink" Target="https://confluence.esg.wsu.edu/display/WKB/Create+Requisition" TargetMode="External"/><Relationship Id="rId4" Type="http://schemas.openxmlformats.org/officeDocument/2006/relationships/hyperlink" Target="https://wsuaacprodoac-wsucloud.analytics.ocp.oraclecloud.com/analytics/saw.dll?Dashboard&amp;PortalPath=%2Fshared%2FWSU%20Modernization%20Crosswalks%2F_portal%2FWSU%20Modernization%20Crosswalks%20-%20Finance&amp;page=XW_ACCOUNTS" TargetMode="External"/><Relationship Id="rId9" Type="http://schemas.openxmlformats.org/officeDocument/2006/relationships/hyperlink" Target="mailto:purchasing.bc@wsu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61016-32C7-40C3-B1F3-1D043CF8EB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CAHNRS Business Center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849C1-D11E-4BB1-BE93-80AB60F319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CAHNRS Internal </a:t>
            </a:r>
            <a:r>
              <a:rPr lang="en-US"/>
              <a:t>Purchasing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252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CD8B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E80AAF-738E-4CB0-BF45-2885176402D6}"/>
              </a:ext>
            </a:extLst>
          </p:cNvPr>
          <p:cNvSpPr txBox="1"/>
          <p:nvPr/>
        </p:nvSpPr>
        <p:spPr>
          <a:xfrm>
            <a:off x="6867494" y="4655443"/>
            <a:ext cx="4594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Add Comments to ease purchase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Specific 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Vendor name (If vendor is not in system a W9/W8BEN will need to be attached or company will need to accept </a:t>
            </a:r>
            <a:r>
              <a:rPr lang="en-US" sz="1400" dirty="0" err="1"/>
              <a:t>pcard</a:t>
            </a:r>
            <a:r>
              <a:rPr lang="en-US" sz="1400" dirty="0"/>
              <a:t> payments)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BF3E0C1-5823-4D8C-AFD7-ED310D749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02" y="675215"/>
            <a:ext cx="5539624" cy="552662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886193D-A264-4F5C-B218-0225D3A4CF17}"/>
              </a:ext>
            </a:extLst>
          </p:cNvPr>
          <p:cNvSpPr txBox="1"/>
          <p:nvPr/>
        </p:nvSpPr>
        <p:spPr>
          <a:xfrm>
            <a:off x="6867494" y="3449389"/>
            <a:ext cx="28933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For Purchase Order requests: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Quote Number if applicable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Specific shipping instructions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F580F78-CD3D-43E1-B445-E8C7B8FBCCD5}"/>
              </a:ext>
            </a:extLst>
          </p:cNvPr>
          <p:cNvCxnSpPr>
            <a:stCxn id="34" idx="1"/>
          </p:cNvCxnSpPr>
          <p:nvPr/>
        </p:nvCxnSpPr>
        <p:spPr>
          <a:xfrm flipH="1">
            <a:off x="4907280" y="3818721"/>
            <a:ext cx="1960214" cy="1529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E95F146-6DFD-4024-8345-1A005DC54E3B}"/>
              </a:ext>
            </a:extLst>
          </p:cNvPr>
          <p:cNvCxnSpPr>
            <a:stCxn id="6" idx="1"/>
          </p:cNvCxnSpPr>
          <p:nvPr/>
        </p:nvCxnSpPr>
        <p:spPr>
          <a:xfrm flipH="1">
            <a:off x="5667375" y="5347941"/>
            <a:ext cx="1200119" cy="580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734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CD8B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A7F4E-A1B4-4C3E-9CF5-813BB1DC1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930461"/>
            <a:ext cx="11223624" cy="22434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D4A825-FFB9-4115-9DE0-875E60D08545}"/>
              </a:ext>
            </a:extLst>
          </p:cNvPr>
          <p:cNvSpPr txBox="1"/>
          <p:nvPr/>
        </p:nvSpPr>
        <p:spPr>
          <a:xfrm>
            <a:off x="7243116" y="965239"/>
            <a:ext cx="4160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Deliver-To:</a:t>
            </a:r>
          </a:p>
          <a:p>
            <a:r>
              <a:rPr lang="en-US" sz="1400" dirty="0"/>
              <a:t>Select your building from the drop-down options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4ACB0-48D6-4845-A58B-28F17EB313A2}"/>
              </a:ext>
            </a:extLst>
          </p:cNvPr>
          <p:cNvSpPr txBox="1"/>
          <p:nvPr/>
        </p:nvSpPr>
        <p:spPr>
          <a:xfrm>
            <a:off x="3642268" y="572163"/>
            <a:ext cx="4007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Most of the items in the goods line will auto-fill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D6B5BEF-D3C7-4944-846E-6D4495D12B3A}"/>
              </a:ext>
            </a:extLst>
          </p:cNvPr>
          <p:cNvCxnSpPr/>
          <p:nvPr/>
        </p:nvCxnSpPr>
        <p:spPr>
          <a:xfrm>
            <a:off x="9096375" y="1538042"/>
            <a:ext cx="0" cy="367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BBC932D-7242-4C3B-B027-D17025C65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3624300"/>
            <a:ext cx="10974387" cy="290516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ACBD4CB-90B3-49D5-B5CB-44D9A6FE3C27}"/>
              </a:ext>
            </a:extLst>
          </p:cNvPr>
          <p:cNvSpPr txBox="1"/>
          <p:nvPr/>
        </p:nvSpPr>
        <p:spPr>
          <a:xfrm>
            <a:off x="6895836" y="5715620"/>
            <a:ext cx="2855835" cy="53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Tax Code is based on the destination of the goods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7F80E9-8EB4-42B4-BD1A-CDE7DB7CF811}"/>
              </a:ext>
            </a:extLst>
          </p:cNvPr>
          <p:cNvCxnSpPr/>
          <p:nvPr/>
        </p:nvCxnSpPr>
        <p:spPr>
          <a:xfrm flipV="1">
            <a:off x="8072439" y="5517027"/>
            <a:ext cx="161923" cy="251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97B76C2-558A-4FEA-A8EF-17E126297B08}"/>
              </a:ext>
            </a:extLst>
          </p:cNvPr>
          <p:cNvSpPr txBox="1"/>
          <p:nvPr/>
        </p:nvSpPr>
        <p:spPr>
          <a:xfrm>
            <a:off x="4777054" y="4971981"/>
            <a:ext cx="2296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Catalog, ASIN, Merchant, etc. Number used by supplier to identify the item.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F91A79B-657B-46BF-8089-7F392681F391}"/>
              </a:ext>
            </a:extLst>
          </p:cNvPr>
          <p:cNvCxnSpPr/>
          <p:nvPr/>
        </p:nvCxnSpPr>
        <p:spPr>
          <a:xfrm flipH="1" flipV="1">
            <a:off x="5244136" y="4714875"/>
            <a:ext cx="53352" cy="257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D8AF7A4-9715-4DAA-9D79-EE9F493D3393}"/>
              </a:ext>
            </a:extLst>
          </p:cNvPr>
          <p:cNvSpPr txBox="1"/>
          <p:nvPr/>
        </p:nvSpPr>
        <p:spPr>
          <a:xfrm>
            <a:off x="2129897" y="3366849"/>
            <a:ext cx="4153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If the Supplier is not selectable, the supplier must accept a </a:t>
            </a:r>
            <a:r>
              <a:rPr lang="en-US" sz="1400" dirty="0" err="1"/>
              <a:t>pcard</a:t>
            </a:r>
            <a:r>
              <a:rPr lang="en-US" sz="1400" dirty="0"/>
              <a:t> payment or a W9/W8-BEN will be required to move forward with purchase.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58CC763-A8B4-4907-92D4-38CBDA94E7ED}"/>
              </a:ext>
            </a:extLst>
          </p:cNvPr>
          <p:cNvCxnSpPr>
            <a:cxnSpLocks/>
          </p:cNvCxnSpPr>
          <p:nvPr/>
        </p:nvCxnSpPr>
        <p:spPr>
          <a:xfrm>
            <a:off x="3642268" y="3995530"/>
            <a:ext cx="115287" cy="847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F88B9CD-4817-42ED-903B-2333E5A366B1}"/>
              </a:ext>
            </a:extLst>
          </p:cNvPr>
          <p:cNvSpPr txBox="1"/>
          <p:nvPr/>
        </p:nvSpPr>
        <p:spPr>
          <a:xfrm>
            <a:off x="6938316" y="3275103"/>
            <a:ext cx="39471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If purchase type is Machinery and Equipment Tax Exempt, make sure to select M&amp;E Tax Exempt.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B999843-A1B8-4913-AB02-659A9F1FC0DB}"/>
              </a:ext>
            </a:extLst>
          </p:cNvPr>
          <p:cNvCxnSpPr/>
          <p:nvPr/>
        </p:nvCxnSpPr>
        <p:spPr>
          <a:xfrm>
            <a:off x="8072439" y="3744985"/>
            <a:ext cx="0" cy="969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20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CD8B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CD677C-6518-4D35-AA83-94725F9A0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27" y="926594"/>
            <a:ext cx="11233637" cy="3018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17455C-4423-4E95-9B18-86F84E4FA38C}"/>
              </a:ext>
            </a:extLst>
          </p:cNvPr>
          <p:cNvSpPr txBox="1"/>
          <p:nvPr/>
        </p:nvSpPr>
        <p:spPr>
          <a:xfrm>
            <a:off x="3886202" y="565150"/>
            <a:ext cx="40075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Most of the items in the goods line will auto-fill</a:t>
            </a:r>
          </a:p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FC7511-B220-47DC-8B20-48EA1115D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504" y="3872969"/>
            <a:ext cx="4429760" cy="2480932"/>
          </a:xfrm>
          <a:prstGeom prst="rect">
            <a:avLst/>
          </a:prstGeom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7A44A9FF-42F0-48A5-BD7B-2E93210C9ADC}"/>
              </a:ext>
            </a:extLst>
          </p:cNvPr>
          <p:cNvSpPr/>
          <p:nvPr/>
        </p:nvSpPr>
        <p:spPr>
          <a:xfrm>
            <a:off x="7183120" y="4470400"/>
            <a:ext cx="345440" cy="542925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8BC6FE-FCD6-4D51-8E6B-05193C45A0D9}"/>
              </a:ext>
            </a:extLst>
          </p:cNvPr>
          <p:cNvSpPr txBox="1"/>
          <p:nvPr/>
        </p:nvSpPr>
        <p:spPr>
          <a:xfrm>
            <a:off x="7977091" y="4676815"/>
            <a:ext cx="3616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See Next screen for split instructions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F6790DC-7027-40E6-8E2B-C720D6055A1E}"/>
              </a:ext>
            </a:extLst>
          </p:cNvPr>
          <p:cNvCxnSpPr/>
          <p:nvPr/>
        </p:nvCxnSpPr>
        <p:spPr>
          <a:xfrm flipH="1" flipV="1">
            <a:off x="7600950" y="4752975"/>
            <a:ext cx="376141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793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CD8B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523B0-FCD3-439C-8ADF-5B2A48092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62" y="3265559"/>
            <a:ext cx="10979786" cy="2764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6A9246-4621-4A31-95D8-519E511CD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74" y="549029"/>
            <a:ext cx="3743325" cy="2476500"/>
          </a:xfrm>
          <a:prstGeom prst="rect">
            <a:avLst/>
          </a:prstGeom>
        </p:spPr>
      </p:pic>
      <p:sp>
        <p:nvSpPr>
          <p:cNvPr id="32" name="Right Brace 31">
            <a:extLst>
              <a:ext uri="{FF2B5EF4-FFF2-40B4-BE49-F238E27FC236}">
                <a16:creationId xmlns:a16="http://schemas.microsoft.com/office/drawing/2014/main" id="{A28A3800-99B1-4A68-A1D5-8240B994E6F4}"/>
              </a:ext>
            </a:extLst>
          </p:cNvPr>
          <p:cNvSpPr/>
          <p:nvPr/>
        </p:nvSpPr>
        <p:spPr>
          <a:xfrm>
            <a:off x="2194719" y="2228850"/>
            <a:ext cx="470694" cy="4025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A339C6-C0DC-4C92-8012-F67722AE30EA}"/>
              </a:ext>
            </a:extLst>
          </p:cNvPr>
          <p:cNvSpPr txBox="1"/>
          <p:nvPr/>
        </p:nvSpPr>
        <p:spPr>
          <a:xfrm>
            <a:off x="2691406" y="2276256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Select One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68245E-CC9D-4615-BD72-6DDB6BBCC954}"/>
              </a:ext>
            </a:extLst>
          </p:cNvPr>
          <p:cNvSpPr txBox="1"/>
          <p:nvPr/>
        </p:nvSpPr>
        <p:spPr>
          <a:xfrm>
            <a:off x="6096000" y="703263"/>
            <a:ext cx="402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Split Funding on request, must be done on each line item.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C3F9B5-45CD-4137-B8D4-581C7DD8F767}"/>
              </a:ext>
            </a:extLst>
          </p:cNvPr>
          <p:cNvSpPr txBox="1"/>
          <p:nvPr/>
        </p:nvSpPr>
        <p:spPr>
          <a:xfrm>
            <a:off x="6107616" y="3235326"/>
            <a:ext cx="3837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Update funding: Project/Program/Gift/Grant</a:t>
            </a: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43EE578A-03D4-46D2-B903-7CA5CCA5EA93}"/>
              </a:ext>
            </a:extLst>
          </p:cNvPr>
          <p:cNvSpPr/>
          <p:nvPr/>
        </p:nvSpPr>
        <p:spPr>
          <a:xfrm rot="16200000">
            <a:off x="8485188" y="1410965"/>
            <a:ext cx="643731" cy="4791869"/>
          </a:xfrm>
          <a:prstGeom prst="rightBrace">
            <a:avLst>
              <a:gd name="adj1" fmla="val 0"/>
              <a:gd name="adj2" fmla="val 501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75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CD8B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395843-19BB-4AB5-B729-ACF13316A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1400175"/>
            <a:ext cx="9991725" cy="4057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EB88C2-9172-4489-A981-9DA033D4DD35}"/>
              </a:ext>
            </a:extLst>
          </p:cNvPr>
          <p:cNvSpPr txBox="1"/>
          <p:nvPr/>
        </p:nvSpPr>
        <p:spPr>
          <a:xfrm>
            <a:off x="1316451" y="2105124"/>
            <a:ext cx="3852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Attach documents here: (any applicable)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Quote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Sole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Freeze Exempt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Executed Contract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016925-9DBC-4E8A-B51E-FA0329B94256}"/>
              </a:ext>
            </a:extLst>
          </p:cNvPr>
          <p:cNvSpPr/>
          <p:nvPr/>
        </p:nvSpPr>
        <p:spPr>
          <a:xfrm>
            <a:off x="996950" y="4903212"/>
            <a:ext cx="1279524" cy="5054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F820E7-2A53-477D-88F0-80DB94C08391}"/>
              </a:ext>
            </a:extLst>
          </p:cNvPr>
          <p:cNvSpPr txBox="1"/>
          <p:nvPr/>
        </p:nvSpPr>
        <p:spPr>
          <a:xfrm>
            <a:off x="936625" y="5647293"/>
            <a:ext cx="123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When Ready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08831E7-14C1-420C-BA5A-CBCB4AFE8643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1552498" y="5275263"/>
            <a:ext cx="1" cy="372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5116ABA-EF33-46E6-BCF3-2877375E086F}"/>
              </a:ext>
            </a:extLst>
          </p:cNvPr>
          <p:cNvSpPr txBox="1"/>
          <p:nvPr/>
        </p:nvSpPr>
        <p:spPr>
          <a:xfrm>
            <a:off x="2366815" y="5457824"/>
            <a:ext cx="66470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Special Note: If you are completing a request for Machinery and Equipment Tax Exempt a questionnaire will be available once you submit. This takes the place of the previously required Tax-Exempt Request Form.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15E2233-15EB-4BD9-860F-591A128CE76B}"/>
              </a:ext>
            </a:extLst>
          </p:cNvPr>
          <p:cNvCxnSpPr>
            <a:stCxn id="39" idx="1"/>
          </p:cNvCxnSpPr>
          <p:nvPr/>
        </p:nvCxnSpPr>
        <p:spPr>
          <a:xfrm flipH="1" flipV="1">
            <a:off x="2132012" y="5448299"/>
            <a:ext cx="234803" cy="37885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274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AA862-5A9C-448D-94AF-0B3C047B3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Supplier Invoice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0526E-7BB9-476D-AA93-4C789F2CC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Invoice in hand needing paid</a:t>
            </a:r>
          </a:p>
        </p:txBody>
      </p:sp>
    </p:spTree>
    <p:extLst>
      <p:ext uri="{BB962C8B-B14F-4D97-AF65-F5344CB8AC3E}">
        <p14:creationId xmlns:p14="http://schemas.microsoft.com/office/powerpoint/2010/main" val="733358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ECF87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149AAC-8D20-416B-80EB-6B2BBBC22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370" y="643467"/>
            <a:ext cx="10561260" cy="557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8DBBBB-D14F-4291-89AD-BCE0F9081232}"/>
              </a:ext>
            </a:extLst>
          </p:cNvPr>
          <p:cNvSpPr txBox="1"/>
          <p:nvPr/>
        </p:nvSpPr>
        <p:spPr>
          <a:xfrm>
            <a:off x="3537440" y="2570480"/>
            <a:ext cx="1459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Date on Invoice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BCD220-52E6-4D3E-8676-FFC6165FFAF5}"/>
              </a:ext>
            </a:extLst>
          </p:cNvPr>
          <p:cNvCxnSpPr>
            <a:stCxn id="6" idx="1"/>
          </p:cNvCxnSpPr>
          <p:nvPr/>
        </p:nvCxnSpPr>
        <p:spPr>
          <a:xfrm flipH="1">
            <a:off x="3058160" y="2724369"/>
            <a:ext cx="479280" cy="53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90A5A1B-E700-4A03-A561-E581D028C671}"/>
              </a:ext>
            </a:extLst>
          </p:cNvPr>
          <p:cNvSpPr txBox="1"/>
          <p:nvPr/>
        </p:nvSpPr>
        <p:spPr>
          <a:xfrm>
            <a:off x="3505004" y="2950144"/>
            <a:ext cx="2313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Date you received invoice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40D33EE-16E8-4882-B047-9DA643F22953}"/>
              </a:ext>
            </a:extLst>
          </p:cNvPr>
          <p:cNvCxnSpPr>
            <a:stCxn id="9" idx="1"/>
          </p:cNvCxnSpPr>
          <p:nvPr/>
        </p:nvCxnSpPr>
        <p:spPr>
          <a:xfrm flipH="1">
            <a:off x="3058160" y="3104033"/>
            <a:ext cx="446844" cy="29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1509AF4-5F37-475A-8BBF-DAD6F1693E57}"/>
              </a:ext>
            </a:extLst>
          </p:cNvPr>
          <p:cNvSpPr txBox="1"/>
          <p:nvPr/>
        </p:nvSpPr>
        <p:spPr>
          <a:xfrm>
            <a:off x="5099184" y="3361743"/>
            <a:ext cx="23136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If supplier is not selectable a W9/W8BEN will need to be submitted before invoice can be submitted. 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3A389F6-0361-421F-AEA5-660089E3433C}"/>
              </a:ext>
            </a:extLst>
          </p:cNvPr>
          <p:cNvCxnSpPr/>
          <p:nvPr/>
        </p:nvCxnSpPr>
        <p:spPr>
          <a:xfrm flipH="1">
            <a:off x="4127501" y="3816626"/>
            <a:ext cx="855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9F58DC5-68F3-400B-BB18-A4E882EBC876}"/>
              </a:ext>
            </a:extLst>
          </p:cNvPr>
          <p:cNvSpPr txBox="1"/>
          <p:nvPr/>
        </p:nvSpPr>
        <p:spPr>
          <a:xfrm>
            <a:off x="1789806" y="5632002"/>
            <a:ext cx="315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Needs to match invoice exactly to prevent duplicate payments.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D158D6B-ECE1-4B53-9E7C-4DFC3A3560CF}"/>
              </a:ext>
            </a:extLst>
          </p:cNvPr>
          <p:cNvCxnSpPr/>
          <p:nvPr/>
        </p:nvCxnSpPr>
        <p:spPr>
          <a:xfrm flipH="1" flipV="1">
            <a:off x="2891119" y="5275263"/>
            <a:ext cx="55179" cy="289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BFB6FFA-F699-4F47-AA24-24268952E139}"/>
              </a:ext>
            </a:extLst>
          </p:cNvPr>
          <p:cNvSpPr txBox="1"/>
          <p:nvPr/>
        </p:nvSpPr>
        <p:spPr>
          <a:xfrm>
            <a:off x="9311785" y="5388312"/>
            <a:ext cx="113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Do not use.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5A18DF-97BA-4AC6-A959-D6861CE062F1}"/>
              </a:ext>
            </a:extLst>
          </p:cNvPr>
          <p:cNvSpPr txBox="1"/>
          <p:nvPr/>
        </p:nvSpPr>
        <p:spPr>
          <a:xfrm>
            <a:off x="6792514" y="5745818"/>
            <a:ext cx="2483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Reference:</a:t>
            </a:r>
          </a:p>
          <a:p>
            <a:r>
              <a:rPr lang="en-US" sz="1400" dirty="0"/>
              <a:t>Contract or PO if applicable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EA9DE83-F2C1-4BCA-A28F-DB3BB28BC5C9}"/>
              </a:ext>
            </a:extLst>
          </p:cNvPr>
          <p:cNvCxnSpPr/>
          <p:nvPr/>
        </p:nvCxnSpPr>
        <p:spPr>
          <a:xfrm flipV="1">
            <a:off x="8785624" y="5893612"/>
            <a:ext cx="526161" cy="170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029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A04DBF5-8916-4A95-8F12-870B9CFB9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73762E0-2DD8-45BD-9EB6-CA5154A51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B9FD3837-AEE7-4B5B-82B3-3951DE1B6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F778B3BD-7B76-4989-BB6C-F50B089C3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DC77AAC1-76D2-46B0-AE46-91C8C3AC5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1BB54049-1401-43CD-A970-1E026BD5C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55EDB9E9-84DE-4BC8-9D3C-A02B90B96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2C96582F-8723-44BC-BDC1-62D8FBDE3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DC381B08-A485-45D0-8C29-C2AB10B04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DBB2158D-DAF7-4689-A44E-3E5032B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5AC96EEC-F774-41C8-8679-C1217EC5E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ED08285C-CDBB-4DD6-A69D-4432B668A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87BB7B9B-327A-4D4D-AB93-11CB044AC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360F57D7-4501-41A6-BA54-99E121136F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C37AD4AC-CE9F-4C58-A4E2-D48E2FA821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15EE3167-7FBB-48A3-8450-E72B525E8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23095D8-5DD6-4F0A-BD74-ED5FB47F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2A1F0E1B-819A-4255-B8AF-081106162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B167A410-29E3-4850-BEDC-B1362187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C809901A-3E02-4D2E-93C9-3F527EE97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6CD60056-ABC2-4076-B99B-A10B08D5F0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FF8A3B-83AB-4D7C-A736-7CC459FE8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5" r="918"/>
          <a:stretch/>
        </p:blipFill>
        <p:spPr>
          <a:xfrm>
            <a:off x="1" y="10"/>
            <a:ext cx="12191695" cy="4120995"/>
          </a:xfrm>
          <a:prstGeom prst="rect">
            <a:avLst/>
          </a:prstGeom>
          <a:ln w="12700">
            <a:noFill/>
          </a:ln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D47EAB90-DF6D-419E-92FC-8F9B900DA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60" name="Isosceles Triangle 39">
              <a:extLst>
                <a:ext uri="{FF2B5EF4-FFF2-40B4-BE49-F238E27FC236}">
                  <a16:creationId xmlns:a16="http://schemas.microsoft.com/office/drawing/2014/main" id="{631BC384-797E-4F79-A628-36053708B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1972066-EBE9-40A7-9650-AF6A838AC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0F54DF-F912-442B-A640-53D479B5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835" y="4418254"/>
            <a:ext cx="8833655" cy="727748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3700" dirty="0"/>
              <a:t>Tip: Verify the Remit to Address matches the address on your invoice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98D33701-B67C-437B-B703-5EFEC5E71151}"/>
              </a:ext>
            </a:extLst>
          </p:cNvPr>
          <p:cNvSpPr/>
          <p:nvPr/>
        </p:nvSpPr>
        <p:spPr>
          <a:xfrm>
            <a:off x="2677003" y="42301"/>
            <a:ext cx="290086" cy="286618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04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A8E5FF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18BC5909-D17C-4C24-8304-B7AB2855E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57258"/>
            <a:ext cx="10905066" cy="53434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25BD8FB-FD3A-494D-A512-A218BB469124}"/>
              </a:ext>
            </a:extLst>
          </p:cNvPr>
          <p:cNvSpPr/>
          <p:nvPr/>
        </p:nvSpPr>
        <p:spPr>
          <a:xfrm>
            <a:off x="598488" y="1137920"/>
            <a:ext cx="522287" cy="304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9B38A4-FC4E-4B9D-9A52-8EA3CD97F446}"/>
              </a:ext>
            </a:extLst>
          </p:cNvPr>
          <p:cNvSpPr txBox="1"/>
          <p:nvPr/>
        </p:nvSpPr>
        <p:spPr>
          <a:xfrm>
            <a:off x="1028518" y="1114425"/>
            <a:ext cx="343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Add line item for each spend category.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469504-D1A1-495E-9305-31D02CB3F089}"/>
              </a:ext>
            </a:extLst>
          </p:cNvPr>
          <p:cNvSpPr/>
          <p:nvPr/>
        </p:nvSpPr>
        <p:spPr>
          <a:xfrm>
            <a:off x="1848380" y="771237"/>
            <a:ext cx="810683" cy="24713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0995C0-6B21-4ACE-A6D0-8DCB1206757D}"/>
              </a:ext>
            </a:extLst>
          </p:cNvPr>
          <p:cNvSpPr txBox="1"/>
          <p:nvPr/>
        </p:nvSpPr>
        <p:spPr>
          <a:xfrm>
            <a:off x="2624138" y="733464"/>
            <a:ext cx="2495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Upload Copy of the invoice.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72092B-BFAA-4C26-8635-F273E41D40AA}"/>
              </a:ext>
            </a:extLst>
          </p:cNvPr>
          <p:cNvSpPr txBox="1"/>
          <p:nvPr/>
        </p:nvSpPr>
        <p:spPr>
          <a:xfrm>
            <a:off x="4811651" y="3054449"/>
            <a:ext cx="1566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Searchable Field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2D4F863-3CC9-48B6-A295-4B5DD00341AE}"/>
              </a:ext>
            </a:extLst>
          </p:cNvPr>
          <p:cNvCxnSpPr>
            <a:stCxn id="34" idx="1"/>
          </p:cNvCxnSpPr>
          <p:nvPr/>
        </p:nvCxnSpPr>
        <p:spPr>
          <a:xfrm flipH="1" flipV="1">
            <a:off x="4461637" y="3200422"/>
            <a:ext cx="350014" cy="7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0356908-37FA-43E5-A56C-B807B5B8B742}"/>
              </a:ext>
            </a:extLst>
          </p:cNvPr>
          <p:cNvSpPr txBox="1"/>
          <p:nvPr/>
        </p:nvSpPr>
        <p:spPr>
          <a:xfrm>
            <a:off x="2816893" y="1594485"/>
            <a:ext cx="1333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See next slide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2911586-376A-4DD8-A537-11F2ADD16EC6}"/>
              </a:ext>
            </a:extLst>
          </p:cNvPr>
          <p:cNvCxnSpPr/>
          <p:nvPr/>
        </p:nvCxnSpPr>
        <p:spPr>
          <a:xfrm flipH="1">
            <a:off x="1668645" y="1776462"/>
            <a:ext cx="11419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966776EE-5235-4245-BDDC-BC922D63C58B}"/>
              </a:ext>
            </a:extLst>
          </p:cNvPr>
          <p:cNvSpPr/>
          <p:nvPr/>
        </p:nvSpPr>
        <p:spPr>
          <a:xfrm>
            <a:off x="10921999" y="1292066"/>
            <a:ext cx="682097" cy="555625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541C47-58BA-421F-BB33-6C5AFB15B157}"/>
              </a:ext>
            </a:extLst>
          </p:cNvPr>
          <p:cNvSpPr txBox="1"/>
          <p:nvPr/>
        </p:nvSpPr>
        <p:spPr>
          <a:xfrm>
            <a:off x="9881425" y="1873647"/>
            <a:ext cx="18970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Select to split funding by Quantity or Amount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29ED884-7B0A-4C6B-A135-7F9340FF8D10}"/>
              </a:ext>
            </a:extLst>
          </p:cNvPr>
          <p:cNvCxnSpPr>
            <a:stCxn id="42" idx="0"/>
          </p:cNvCxnSpPr>
          <p:nvPr/>
        </p:nvCxnSpPr>
        <p:spPr>
          <a:xfrm flipV="1">
            <a:off x="10829957" y="1616187"/>
            <a:ext cx="253969" cy="257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Brace 44">
            <a:extLst>
              <a:ext uri="{FF2B5EF4-FFF2-40B4-BE49-F238E27FC236}">
                <a16:creationId xmlns:a16="http://schemas.microsoft.com/office/drawing/2014/main" id="{A187CC72-0099-4EEC-8642-8B14A350E126}"/>
              </a:ext>
            </a:extLst>
          </p:cNvPr>
          <p:cNvSpPr/>
          <p:nvPr/>
        </p:nvSpPr>
        <p:spPr>
          <a:xfrm>
            <a:off x="5107518" y="5086350"/>
            <a:ext cx="189970" cy="10381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97CCBD-3333-4F17-8C6B-88B2E6298444}"/>
              </a:ext>
            </a:extLst>
          </p:cNvPr>
          <p:cNvSpPr txBox="1"/>
          <p:nvPr/>
        </p:nvSpPr>
        <p:spPr>
          <a:xfrm>
            <a:off x="5367693" y="5451554"/>
            <a:ext cx="4049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Select appropriate Project/Program/Gift/Grant</a:t>
            </a:r>
          </a:p>
        </p:txBody>
      </p:sp>
    </p:spTree>
    <p:extLst>
      <p:ext uri="{BB962C8B-B14F-4D97-AF65-F5344CB8AC3E}">
        <p14:creationId xmlns:p14="http://schemas.microsoft.com/office/powerpoint/2010/main" val="3931185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40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4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42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74" name="Rectangle 65">
            <a:extLst>
              <a:ext uri="{FF2B5EF4-FFF2-40B4-BE49-F238E27FC236}">
                <a16:creationId xmlns:a16="http://schemas.microsoft.com/office/drawing/2014/main" id="{8C244A1F-7C11-45E7-AB98-65851A650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1348"/>
            <a:ext cx="12192000" cy="5600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79DDED-BF98-43BB-A30C-9C6A4BBB5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019" y="1248838"/>
            <a:ext cx="5436594" cy="42677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3EAA6F6-E2F9-43D0-9BB3-9E5E5DC92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66" y="1339640"/>
            <a:ext cx="5436594" cy="3547377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624180D5-546F-4B2D-8BB9-9A3A3C509F01}"/>
              </a:ext>
            </a:extLst>
          </p:cNvPr>
          <p:cNvSpPr txBox="1"/>
          <p:nvPr/>
        </p:nvSpPr>
        <p:spPr>
          <a:xfrm>
            <a:off x="3095189" y="1696720"/>
            <a:ext cx="2296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Spend Category SC00199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7BFEEB2-C7C1-45D5-93FB-8BD99DAEA2D9}"/>
              </a:ext>
            </a:extLst>
          </p:cNvPr>
          <p:cNvCxnSpPr/>
          <p:nvPr/>
        </p:nvCxnSpPr>
        <p:spPr>
          <a:xfrm>
            <a:off x="3733801" y="2009775"/>
            <a:ext cx="45944" cy="1198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ight Brace 76">
            <a:extLst>
              <a:ext uri="{FF2B5EF4-FFF2-40B4-BE49-F238E27FC236}">
                <a16:creationId xmlns:a16="http://schemas.microsoft.com/office/drawing/2014/main" id="{0EB692E3-2645-47FD-9559-0CFFDAE3C0C8}"/>
              </a:ext>
            </a:extLst>
          </p:cNvPr>
          <p:cNvSpPr/>
          <p:nvPr/>
        </p:nvSpPr>
        <p:spPr>
          <a:xfrm>
            <a:off x="9620250" y="1696720"/>
            <a:ext cx="133350" cy="13989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65DD52F-2D3A-463A-99A6-664433358F1E}"/>
              </a:ext>
            </a:extLst>
          </p:cNvPr>
          <p:cNvSpPr txBox="1"/>
          <p:nvPr/>
        </p:nvSpPr>
        <p:spPr>
          <a:xfrm>
            <a:off x="9677863" y="1998252"/>
            <a:ext cx="2434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Remove All: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Project/Program/Gift/Grant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Cost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Additional </a:t>
            </a:r>
            <a:r>
              <a:rPr lang="en-US" sz="1400" dirty="0" err="1"/>
              <a:t>Worktags</a:t>
            </a:r>
            <a:endParaRPr lang="en-US" sz="1400" dirty="0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2A01574-161D-435B-93AA-F524A27349EB}"/>
              </a:ext>
            </a:extLst>
          </p:cNvPr>
          <p:cNvCxnSpPr/>
          <p:nvPr/>
        </p:nvCxnSpPr>
        <p:spPr>
          <a:xfrm flipH="1">
            <a:off x="9271063" y="2877924"/>
            <a:ext cx="1093789" cy="1212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57AA89E4-055C-4FD9-BE91-1AB844345C6A}"/>
              </a:ext>
            </a:extLst>
          </p:cNvPr>
          <p:cNvSpPr txBox="1"/>
          <p:nvPr/>
        </p:nvSpPr>
        <p:spPr>
          <a:xfrm>
            <a:off x="3849854" y="4616212"/>
            <a:ext cx="30241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Add any additional Memos that may help with approval/payment process.</a:t>
            </a:r>
          </a:p>
        </p:txBody>
      </p:sp>
      <p:sp>
        <p:nvSpPr>
          <p:cNvPr id="82" name="Left Brace 81">
            <a:extLst>
              <a:ext uri="{FF2B5EF4-FFF2-40B4-BE49-F238E27FC236}">
                <a16:creationId xmlns:a16="http://schemas.microsoft.com/office/drawing/2014/main" id="{F6735801-EB49-4E71-ACFD-278F2E0EE08A}"/>
              </a:ext>
            </a:extLst>
          </p:cNvPr>
          <p:cNvSpPr/>
          <p:nvPr/>
        </p:nvSpPr>
        <p:spPr>
          <a:xfrm>
            <a:off x="6488019" y="4695825"/>
            <a:ext cx="581341" cy="5794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72D31645-2008-48E1-AC99-505F58500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2" y="5422293"/>
            <a:ext cx="4152900" cy="68580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AC263D64-8356-42EF-9616-1FE8BEBC4C73}"/>
              </a:ext>
            </a:extLst>
          </p:cNvPr>
          <p:cNvSpPr/>
          <p:nvPr/>
        </p:nvSpPr>
        <p:spPr>
          <a:xfrm>
            <a:off x="108808" y="5516563"/>
            <a:ext cx="1262792" cy="6477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426BABB-E676-4750-8735-B14982DB921B}"/>
              </a:ext>
            </a:extLst>
          </p:cNvPr>
          <p:cNvSpPr txBox="1"/>
          <p:nvPr/>
        </p:nvSpPr>
        <p:spPr>
          <a:xfrm>
            <a:off x="-61659" y="5041424"/>
            <a:ext cx="1759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Submit when done.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DEF18D43-8698-4803-A580-7AA42844DD74}"/>
              </a:ext>
            </a:extLst>
          </p:cNvPr>
          <p:cNvCxnSpPr>
            <a:stCxn id="86" idx="2"/>
          </p:cNvCxnSpPr>
          <p:nvPr/>
        </p:nvCxnSpPr>
        <p:spPr>
          <a:xfrm>
            <a:off x="818166" y="5349201"/>
            <a:ext cx="5812" cy="345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E5D70430-D42C-43AF-A3B3-7B96A61E508E}"/>
              </a:ext>
            </a:extLst>
          </p:cNvPr>
          <p:cNvSpPr txBox="1"/>
          <p:nvPr/>
        </p:nvSpPr>
        <p:spPr>
          <a:xfrm>
            <a:off x="4705508" y="1057698"/>
            <a:ext cx="107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Tax 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8C284F-9008-4E9F-9100-716B003F824D}"/>
              </a:ext>
            </a:extLst>
          </p:cNvPr>
          <p:cNvSpPr txBox="1"/>
          <p:nvPr/>
        </p:nvSpPr>
        <p:spPr>
          <a:xfrm>
            <a:off x="4794621" y="5659995"/>
            <a:ext cx="5054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Special Note: If tax is not on the invoice do not add this line.</a:t>
            </a:r>
          </a:p>
        </p:txBody>
      </p:sp>
    </p:spTree>
    <p:extLst>
      <p:ext uri="{BB962C8B-B14F-4D97-AF65-F5344CB8AC3E}">
        <p14:creationId xmlns:p14="http://schemas.microsoft.com/office/powerpoint/2010/main" val="3627467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4EAA5-90C0-4C0A-9A1E-E984EDFB3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2349925"/>
            <a:ext cx="2441894" cy="2456442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I need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A4926-EBAF-4B9A-A37B-C9F63E28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1111249"/>
            <a:ext cx="6554001" cy="4635503"/>
          </a:xfrm>
        </p:spPr>
        <p:txBody>
          <a:bodyPr>
            <a:normAutofit/>
          </a:bodyPr>
          <a:lstStyle/>
          <a:p>
            <a:r>
              <a:rPr lang="en-US" dirty="0"/>
              <a:t>Request a Purchase within </a:t>
            </a:r>
            <a:r>
              <a:rPr lang="en-US"/>
              <a:t>WSU:</a:t>
            </a:r>
            <a:endParaRPr lang="en-US" dirty="0"/>
          </a:p>
          <a:p>
            <a:pPr lvl="1"/>
            <a:r>
              <a:rPr lang="en-US" dirty="0"/>
              <a:t>Interdepartmental Requisition and Invoice (IRI)</a:t>
            </a:r>
          </a:p>
          <a:p>
            <a:r>
              <a:rPr lang="en-US" dirty="0"/>
              <a:t>Request a Purchase outside of WSU:</a:t>
            </a:r>
          </a:p>
          <a:p>
            <a:pPr lvl="1"/>
            <a:r>
              <a:rPr lang="en-US" dirty="0"/>
              <a:t>Request Non-Catalog Items</a:t>
            </a:r>
          </a:p>
          <a:p>
            <a:r>
              <a:rPr lang="en-US" dirty="0"/>
              <a:t>Pay an Invoice:</a:t>
            </a:r>
          </a:p>
          <a:p>
            <a:pPr lvl="1"/>
            <a:r>
              <a:rPr lang="en-US" dirty="0"/>
              <a:t>Create Supplier Invoice Request</a:t>
            </a:r>
          </a:p>
          <a:p>
            <a:r>
              <a:rPr lang="en-US" dirty="0"/>
              <a:t>Create Supplier Request</a:t>
            </a:r>
          </a:p>
          <a:p>
            <a:r>
              <a:rPr lang="en-US" dirty="0"/>
              <a:t>Verify Procurement Card Transaction</a:t>
            </a:r>
          </a:p>
          <a:p>
            <a:r>
              <a:rPr lang="en-US" dirty="0"/>
              <a:t>Find Procurement Card Transaction</a:t>
            </a:r>
          </a:p>
        </p:txBody>
      </p:sp>
    </p:spTree>
    <p:extLst>
      <p:ext uri="{BB962C8B-B14F-4D97-AF65-F5344CB8AC3E}">
        <p14:creationId xmlns:p14="http://schemas.microsoft.com/office/powerpoint/2010/main" val="3473095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CD494-ED4D-4AE1-98E2-F2F86CFCC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Supplier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67F5E-6423-4120-A347-2A83A4F43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Supplier is not in WSU System obtain a W9 or W8BEN</a:t>
            </a:r>
          </a:p>
          <a:p>
            <a:pPr lvl="1"/>
            <a:r>
              <a:rPr lang="en-US" dirty="0"/>
              <a:t>Enter into Workday </a:t>
            </a:r>
          </a:p>
          <a:p>
            <a:pPr marL="457200" lvl="1" indent="0">
              <a:buNone/>
            </a:pPr>
            <a:r>
              <a:rPr lang="en-US" dirty="0"/>
              <a:t>or</a:t>
            </a:r>
          </a:p>
          <a:p>
            <a:pPr lvl="1"/>
            <a:r>
              <a:rPr lang="en-US" dirty="0"/>
              <a:t>Contact Business Center (</a:t>
            </a:r>
            <a:r>
              <a:rPr lang="en-US" dirty="0">
                <a:hlinkClick r:id="rId2"/>
              </a:rPr>
              <a:t>purchasing.bc@wsu.edu</a:t>
            </a:r>
            <a:r>
              <a:rPr lang="en-US" dirty="0"/>
              <a:t>)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30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64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" name="Rectangle 34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FC78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5A84BC-25FE-46B9-ACD2-6A7A79C46D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551" b="-3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8020C-CB53-4F8A-8565-817D7D86A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3268" y="1369219"/>
            <a:ext cx="4099607" cy="3678237"/>
          </a:xfrm>
        </p:spPr>
        <p:txBody>
          <a:bodyPr>
            <a:normAutofit/>
          </a:bodyPr>
          <a:lstStyle/>
          <a:p>
            <a:pPr>
              <a:buClr>
                <a:srgbClr val="FFC784"/>
              </a:buClr>
            </a:pPr>
            <a:r>
              <a:rPr lang="en-US" dirty="0"/>
              <a:t>Fill in information based on what is on W9/W8BEN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ED1D65-917C-48CF-9B2D-A22C0E9F8E84}"/>
              </a:ext>
            </a:extLst>
          </p:cNvPr>
          <p:cNvSpPr txBox="1"/>
          <p:nvPr/>
        </p:nvSpPr>
        <p:spPr>
          <a:xfrm>
            <a:off x="4606945" y="3054448"/>
            <a:ext cx="1990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Option marked on W9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556A4F-A1BD-44AE-8028-B9854A9CA9DE}"/>
              </a:ext>
            </a:extLst>
          </p:cNvPr>
          <p:cNvCxnSpPr/>
          <p:nvPr/>
        </p:nvCxnSpPr>
        <p:spPr>
          <a:xfrm flipH="1">
            <a:off x="3793039" y="3208337"/>
            <a:ext cx="8071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3CA8B7E-4D93-4B91-A6A9-FCA8F6BA10A9}"/>
              </a:ext>
            </a:extLst>
          </p:cNvPr>
          <p:cNvSpPr txBox="1"/>
          <p:nvPr/>
        </p:nvSpPr>
        <p:spPr>
          <a:xfrm>
            <a:off x="4595947" y="4157752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Enter or Select based on</a:t>
            </a:r>
          </a:p>
          <a:p>
            <a:r>
              <a:rPr lang="en-US" sz="1400" dirty="0"/>
              <a:t> what is provided on W9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50B938C-E566-46E8-8160-BDFD6BEE07A1}"/>
              </a:ext>
            </a:extLst>
          </p:cNvPr>
          <p:cNvCxnSpPr/>
          <p:nvPr/>
        </p:nvCxnSpPr>
        <p:spPr>
          <a:xfrm flipH="1" flipV="1">
            <a:off x="4246563" y="4286250"/>
            <a:ext cx="349384" cy="133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036A785-5E1B-44A2-871C-79F43A62A9E9}"/>
              </a:ext>
            </a:extLst>
          </p:cNvPr>
          <p:cNvCxnSpPr/>
          <p:nvPr/>
        </p:nvCxnSpPr>
        <p:spPr>
          <a:xfrm flipH="1">
            <a:off x="4195763" y="4419362"/>
            <a:ext cx="400184" cy="202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332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D80194B-D1AF-405D-B088-65FE2AC6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3" y="5496552"/>
            <a:ext cx="12180353" cy="13697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DDA3D29-E716-4F33-AB4C-8ED10BB36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5D79944B-9254-4463-AD5B-36257D494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8DDA31B6-BB0C-47FB-B78E-A35B59D8B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B460420D-1A32-4F29-8E6A-0BF0E3A59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5744D7E2-E0C1-445D-81C0-6C9E382D5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5CE3C75D-E7AA-450E-AE72-A8F8660A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4E82641D-7380-4EBC-A0B4-A21F9B703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06D3136D-2941-41F5-9CA6-0CD6378DB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459DAFD1-A8B5-4AF5-BBC4-82DBC67B6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73B5597B-C549-4923-9582-01359B7ED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484FB59A-C29A-4BC3-AED4-5CBDEEBF8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3E875A1F-55ED-4D78-BFCD-DEAB4B1F2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1AF6A9C4-B5C0-45CF-BEA4-E5E138FB5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B7A35A07-8906-46C9-A385-386C890B4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EDC56392-B772-4465-9844-E65545FE3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4E1EB07B-37CA-4168-8167-98F2E181C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F79CCCC1-44E4-40E6-BEC7-4D67883CA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BA2BCCEB-7B0D-4604-A0D9-C97985394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3E9BE4C6-A966-4993-B450-34D205DCE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D6D0BD97-50C4-4381-B670-2D0ADD588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853416A0-D066-471E-908D-8E53BC00F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61" y="-6705"/>
            <a:ext cx="12194122" cy="55683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07B6E2-9875-4AE0-9D4C-31023C56A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240" y="251478"/>
            <a:ext cx="3478778" cy="468522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4E58BBA-C31F-4D33-AB76-67618F4BF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51" b="-3"/>
          <a:stretch/>
        </p:blipFill>
        <p:spPr>
          <a:xfrm>
            <a:off x="395520" y="473841"/>
            <a:ext cx="5367528" cy="46802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389D94-EA6D-4E17-9022-4282DB459D06}"/>
              </a:ext>
            </a:extLst>
          </p:cNvPr>
          <p:cNvSpPr txBox="1"/>
          <p:nvPr/>
        </p:nvSpPr>
        <p:spPr>
          <a:xfrm>
            <a:off x="3418003" y="5890137"/>
            <a:ext cx="5497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Fill in information based on what is on W9/W8BEN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61992A-B515-44C4-ADC8-52DE96A8EE83}"/>
              </a:ext>
            </a:extLst>
          </p:cNvPr>
          <p:cNvSpPr txBox="1"/>
          <p:nvPr/>
        </p:nvSpPr>
        <p:spPr>
          <a:xfrm>
            <a:off x="3750509" y="2488613"/>
            <a:ext cx="1990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Option marked on W9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C8FF9C-994A-4079-8940-811FFFB11EC5}"/>
              </a:ext>
            </a:extLst>
          </p:cNvPr>
          <p:cNvSpPr txBox="1"/>
          <p:nvPr/>
        </p:nvSpPr>
        <p:spPr>
          <a:xfrm>
            <a:off x="3753104" y="3570783"/>
            <a:ext cx="220124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Enter or Select based on</a:t>
            </a:r>
          </a:p>
          <a:p>
            <a:r>
              <a:rPr lang="en-US" sz="1400" dirty="0"/>
              <a:t> what is provided on W9</a:t>
            </a:r>
          </a:p>
          <a:p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14B2D9-D09D-4045-910F-7DA0C9EF6CBD}"/>
              </a:ext>
            </a:extLst>
          </p:cNvPr>
          <p:cNvCxnSpPr>
            <a:cxnSpLocks/>
          </p:cNvCxnSpPr>
          <p:nvPr/>
        </p:nvCxnSpPr>
        <p:spPr>
          <a:xfrm flipH="1">
            <a:off x="3124201" y="2610868"/>
            <a:ext cx="62630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9D90A8B-EDCB-4C47-B7E7-C47CD0518B22}"/>
              </a:ext>
            </a:extLst>
          </p:cNvPr>
          <p:cNvCxnSpPr>
            <a:cxnSpLocks/>
          </p:cNvCxnSpPr>
          <p:nvPr/>
        </p:nvCxnSpPr>
        <p:spPr>
          <a:xfrm flipH="1" flipV="1">
            <a:off x="3272091" y="3661635"/>
            <a:ext cx="573360" cy="188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AA77105-814D-47EA-A280-B9F107F6A27A}"/>
              </a:ext>
            </a:extLst>
          </p:cNvPr>
          <p:cNvCxnSpPr>
            <a:cxnSpLocks/>
          </p:cNvCxnSpPr>
          <p:nvPr/>
        </p:nvCxnSpPr>
        <p:spPr>
          <a:xfrm flipH="1">
            <a:off x="3288898" y="3854951"/>
            <a:ext cx="556553" cy="222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5CF941F6-6C9F-4F58-8FB6-551D72098CAA}"/>
              </a:ext>
            </a:extLst>
          </p:cNvPr>
          <p:cNvSpPr/>
          <p:nvPr/>
        </p:nvSpPr>
        <p:spPr>
          <a:xfrm>
            <a:off x="8915790" y="346029"/>
            <a:ext cx="457336" cy="19631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A5348C9-B962-4848-97B8-E8ABF2CD0A9E}"/>
              </a:ext>
            </a:extLst>
          </p:cNvPr>
          <p:cNvSpPr txBox="1"/>
          <p:nvPr/>
        </p:nvSpPr>
        <p:spPr>
          <a:xfrm>
            <a:off x="8785958" y="655265"/>
            <a:ext cx="841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Add W9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68C7519-CCD1-440F-986D-235EDC9AB2E2}"/>
              </a:ext>
            </a:extLst>
          </p:cNvPr>
          <p:cNvCxnSpPr>
            <a:stCxn id="72" idx="0"/>
          </p:cNvCxnSpPr>
          <p:nvPr/>
        </p:nvCxnSpPr>
        <p:spPr>
          <a:xfrm flipH="1" flipV="1">
            <a:off x="9144458" y="473841"/>
            <a:ext cx="62481" cy="181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D23ACF1C-D76D-41E7-8A63-4F4DD544EF72}"/>
              </a:ext>
            </a:extLst>
          </p:cNvPr>
          <p:cNvSpPr/>
          <p:nvPr/>
        </p:nvSpPr>
        <p:spPr>
          <a:xfrm>
            <a:off x="8006289" y="4435187"/>
            <a:ext cx="242887" cy="24158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206DC28-2054-4FC8-887A-573BD49DB10F}"/>
              </a:ext>
            </a:extLst>
          </p:cNvPr>
          <p:cNvSpPr txBox="1"/>
          <p:nvPr/>
        </p:nvSpPr>
        <p:spPr>
          <a:xfrm>
            <a:off x="8286958" y="4386080"/>
            <a:ext cx="3348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One Address must be marked Primary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D36CCC4-0F5C-42F4-AF87-445D628FE712}"/>
              </a:ext>
            </a:extLst>
          </p:cNvPr>
          <p:cNvCxnSpPr>
            <a:stCxn id="98" idx="1"/>
          </p:cNvCxnSpPr>
          <p:nvPr/>
        </p:nvCxnSpPr>
        <p:spPr>
          <a:xfrm flipH="1">
            <a:off x="8102430" y="4539969"/>
            <a:ext cx="184528" cy="16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016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E614C-AF84-4003-B272-6C650D29D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Verify Procurement Card Transactions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BC4E37-38BD-4C08-A7D8-DE4BCE678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8321" y="2052002"/>
            <a:ext cx="5362575" cy="17145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397148-FA31-49F8-96B4-D9328E48DC91}"/>
              </a:ext>
            </a:extLst>
          </p:cNvPr>
          <p:cNvSpPr txBox="1"/>
          <p:nvPr/>
        </p:nvSpPr>
        <p:spPr>
          <a:xfrm>
            <a:off x="7183120" y="3850640"/>
            <a:ext cx="256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Verify for Worker when you are not the cardholder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F182C3-1188-4469-9379-D43DD794078C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8046720" y="3429000"/>
            <a:ext cx="416560" cy="421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75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D19570-57AE-4E10-8DFA-0F639344A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5199797"/>
            <a:ext cx="9435152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</a:rPr>
              <a:t>Select 1 transaction at a time</a:t>
            </a:r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452EC37-8830-4828-AB7E-68D6570C9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2608" y="626940"/>
            <a:ext cx="8355777" cy="3864547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98FE1581-4380-4C1C-B4C4-49656E9F7BC7}"/>
              </a:ext>
            </a:extLst>
          </p:cNvPr>
          <p:cNvSpPr/>
          <p:nvPr/>
        </p:nvSpPr>
        <p:spPr>
          <a:xfrm>
            <a:off x="1971040" y="2740150"/>
            <a:ext cx="314960" cy="24146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1EE4CD3-7E05-4934-BB5C-57A9A2E24C7B}"/>
              </a:ext>
            </a:extLst>
          </p:cNvPr>
          <p:cNvSpPr/>
          <p:nvPr/>
        </p:nvSpPr>
        <p:spPr>
          <a:xfrm>
            <a:off x="1894840" y="4200525"/>
            <a:ext cx="734060" cy="39538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1E380E8-3045-47B9-A52D-7B16887B8E34}"/>
              </a:ext>
            </a:extLst>
          </p:cNvPr>
          <p:cNvCxnSpPr>
            <a:cxnSpLocks/>
          </p:cNvCxnSpPr>
          <p:nvPr/>
        </p:nvCxnSpPr>
        <p:spPr>
          <a:xfrm flipV="1">
            <a:off x="1185228" y="2873543"/>
            <a:ext cx="871537" cy="438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65BDB3A-9AD3-49E9-8017-3A30C5A4E7B7}"/>
              </a:ext>
            </a:extLst>
          </p:cNvPr>
          <p:cNvCxnSpPr>
            <a:cxnSpLocks/>
          </p:cNvCxnSpPr>
          <p:nvPr/>
        </p:nvCxnSpPr>
        <p:spPr>
          <a:xfrm>
            <a:off x="1152525" y="3319438"/>
            <a:ext cx="817455" cy="1010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852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9916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680FD3-86EA-4F23-9546-B95B300D7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90" y="1730550"/>
            <a:ext cx="10666620" cy="3396900"/>
          </a:xfrm>
          <a:prstGeom prst="rect">
            <a:avLst/>
          </a:prstGeom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1950DA51-5173-4CCD-A57D-82ADF5E82496}"/>
              </a:ext>
            </a:extLst>
          </p:cNvPr>
          <p:cNvSpPr/>
          <p:nvPr/>
        </p:nvSpPr>
        <p:spPr>
          <a:xfrm>
            <a:off x="5445759" y="4212476"/>
            <a:ext cx="196737" cy="48144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4E4244-275E-4FD4-B836-82AF7E2EB8EC}"/>
              </a:ext>
            </a:extLst>
          </p:cNvPr>
          <p:cNvSpPr txBox="1"/>
          <p:nvPr/>
        </p:nvSpPr>
        <p:spPr>
          <a:xfrm>
            <a:off x="5682941" y="4325989"/>
            <a:ext cx="1273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 Required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5D9874-F660-4386-9C2B-21E6E2A43D47}"/>
              </a:ext>
            </a:extLst>
          </p:cNvPr>
          <p:cNvSpPr/>
          <p:nvPr/>
        </p:nvSpPr>
        <p:spPr>
          <a:xfrm>
            <a:off x="8637270" y="3889122"/>
            <a:ext cx="266700" cy="18518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B4AEC0-6263-40C9-BAE2-3FFB78E5D188}"/>
              </a:ext>
            </a:extLst>
          </p:cNvPr>
          <p:cNvSpPr txBox="1"/>
          <p:nvPr/>
        </p:nvSpPr>
        <p:spPr>
          <a:xfrm>
            <a:off x="9119044" y="3673937"/>
            <a:ext cx="1255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Do not select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563826-D8B5-49FE-8EA1-8A26A515D7F6}"/>
              </a:ext>
            </a:extLst>
          </p:cNvPr>
          <p:cNvCxnSpPr>
            <a:stCxn id="14" idx="1"/>
          </p:cNvCxnSpPr>
          <p:nvPr/>
        </p:nvCxnSpPr>
        <p:spPr>
          <a:xfrm flipH="1">
            <a:off x="8903970" y="3827826"/>
            <a:ext cx="215074" cy="61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63E682A-C10D-4905-A51C-8711B1CF130D}"/>
              </a:ext>
            </a:extLst>
          </p:cNvPr>
          <p:cNvSpPr txBox="1"/>
          <p:nvPr/>
        </p:nvSpPr>
        <p:spPr>
          <a:xfrm>
            <a:off x="8324845" y="4989278"/>
            <a:ext cx="34305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Based on destination of Goods/Services, if selected here will auto-fill in Transaction details below</a:t>
            </a:r>
            <a:r>
              <a:rPr lang="en-US" dirty="0"/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AB9FFE-1974-43C7-A92A-0F92580F143D}"/>
              </a:ext>
            </a:extLst>
          </p:cNvPr>
          <p:cNvSpPr txBox="1"/>
          <p:nvPr/>
        </p:nvSpPr>
        <p:spPr>
          <a:xfrm>
            <a:off x="4858317" y="5127450"/>
            <a:ext cx="255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amount may differ from what is on your receipt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094374D-E018-4023-B8E4-F2AE60F3C4EC}"/>
              </a:ext>
            </a:extLst>
          </p:cNvPr>
          <p:cNvCxnSpPr>
            <a:stCxn id="18" idx="3"/>
          </p:cNvCxnSpPr>
          <p:nvPr/>
        </p:nvCxnSpPr>
        <p:spPr>
          <a:xfrm flipV="1">
            <a:off x="7412831" y="4810539"/>
            <a:ext cx="1224439" cy="578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CFF5DDC-81D8-4037-AF8A-8ABEDA16961E}"/>
              </a:ext>
            </a:extLst>
          </p:cNvPr>
          <p:cNvCxnSpPr>
            <a:stCxn id="17" idx="0"/>
          </p:cNvCxnSpPr>
          <p:nvPr/>
        </p:nvCxnSpPr>
        <p:spPr>
          <a:xfrm flipH="1" flipV="1">
            <a:off x="9775207" y="4507836"/>
            <a:ext cx="264932" cy="481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7352EE9-A6D4-4D56-8D32-ED7F22AC8F29}"/>
              </a:ext>
            </a:extLst>
          </p:cNvPr>
          <p:cNvSpPr txBox="1"/>
          <p:nvPr/>
        </p:nvSpPr>
        <p:spPr>
          <a:xfrm>
            <a:off x="5520146" y="2916408"/>
            <a:ext cx="16164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Try to enter the supplier. If the correct supplier does not come up leave blank.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3FFB9CF-CCB0-4474-95F7-C347C208BF55}"/>
              </a:ext>
            </a:extLst>
          </p:cNvPr>
          <p:cNvCxnSpPr/>
          <p:nvPr/>
        </p:nvCxnSpPr>
        <p:spPr>
          <a:xfrm flipH="1">
            <a:off x="5129219" y="3501183"/>
            <a:ext cx="386075" cy="48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81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9916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D5E16-5443-4770-B906-E23CF5AB8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1" y="855732"/>
            <a:ext cx="10188574" cy="2869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F1A4AA-5F0D-4AD6-A22E-53789B3F881A}"/>
              </a:ext>
            </a:extLst>
          </p:cNvPr>
          <p:cNvSpPr txBox="1"/>
          <p:nvPr/>
        </p:nvSpPr>
        <p:spPr>
          <a:xfrm>
            <a:off x="2094010" y="493167"/>
            <a:ext cx="8259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Transaction Details – Goods/Services – Highlighted fields should be filled 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DE7DC-4D98-4563-B5CA-5C4D0F440385}"/>
              </a:ext>
            </a:extLst>
          </p:cNvPr>
          <p:cNvSpPr txBox="1"/>
          <p:nvPr/>
        </p:nvSpPr>
        <p:spPr>
          <a:xfrm>
            <a:off x="9407017" y="3114079"/>
            <a:ext cx="1354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These auto-fill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56475E-CDBA-4BD1-A837-6FFB6D5A798A}"/>
              </a:ext>
            </a:extLst>
          </p:cNvPr>
          <p:cNvSpPr txBox="1"/>
          <p:nvPr/>
        </p:nvSpPr>
        <p:spPr>
          <a:xfrm>
            <a:off x="7048183" y="2623007"/>
            <a:ext cx="2143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Tax Applicability can be changed if necessary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5B4612-4D3D-40E9-9D7B-A7B6182E4436}"/>
              </a:ext>
            </a:extLst>
          </p:cNvPr>
          <p:cNvCxnSpPr>
            <a:stCxn id="8" idx="0"/>
          </p:cNvCxnSpPr>
          <p:nvPr/>
        </p:nvCxnSpPr>
        <p:spPr>
          <a:xfrm flipV="1">
            <a:off x="8120063" y="1875870"/>
            <a:ext cx="0" cy="747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4AEDF89-22DD-46CA-B708-817ADCB05B28}"/>
              </a:ext>
            </a:extLst>
          </p:cNvPr>
          <p:cNvSpPr txBox="1"/>
          <p:nvPr/>
        </p:nvSpPr>
        <p:spPr>
          <a:xfrm>
            <a:off x="3249613" y="2769691"/>
            <a:ext cx="1566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Searchable Field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A5364E-AC53-4CEA-A57F-5EF3FA9F2A51}"/>
              </a:ext>
            </a:extLst>
          </p:cNvPr>
          <p:cNvCxnSpPr>
            <a:stCxn id="11" idx="3"/>
          </p:cNvCxnSpPr>
          <p:nvPr/>
        </p:nvCxnSpPr>
        <p:spPr>
          <a:xfrm flipV="1">
            <a:off x="4816517" y="2923579"/>
            <a:ext cx="45955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F8053F2-1FE6-4558-8E91-E2EB52F22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393" y="3732404"/>
            <a:ext cx="7953026" cy="2632866"/>
          </a:xfrm>
          <a:prstGeom prst="rect">
            <a:avLst/>
          </a:prstGeom>
        </p:spPr>
      </p:pic>
      <p:sp>
        <p:nvSpPr>
          <p:cNvPr id="16" name="Right Brace 15">
            <a:extLst>
              <a:ext uri="{FF2B5EF4-FFF2-40B4-BE49-F238E27FC236}">
                <a16:creationId xmlns:a16="http://schemas.microsoft.com/office/drawing/2014/main" id="{A7F0A6B8-7392-43E3-8E07-7A7E57852DEB}"/>
              </a:ext>
            </a:extLst>
          </p:cNvPr>
          <p:cNvSpPr/>
          <p:nvPr/>
        </p:nvSpPr>
        <p:spPr>
          <a:xfrm>
            <a:off x="6399213" y="4457700"/>
            <a:ext cx="184732" cy="593884"/>
          </a:xfrm>
          <a:prstGeom prst="rightBrace">
            <a:avLst>
              <a:gd name="adj1" fmla="val 8333"/>
              <a:gd name="adj2" fmla="val 4567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339B21-87DE-4EB4-A96A-2642894ABBB8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4351767" y="4371383"/>
            <a:ext cx="2232178" cy="357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8794A93-4C23-4FB9-AC86-6E091A17750A}"/>
              </a:ext>
            </a:extLst>
          </p:cNvPr>
          <p:cNvSpPr txBox="1"/>
          <p:nvPr/>
        </p:nvSpPr>
        <p:spPr>
          <a:xfrm>
            <a:off x="6418709" y="4705548"/>
            <a:ext cx="859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optional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0C3727-DB5D-4A33-BF62-422BC40B9674}"/>
              </a:ext>
            </a:extLst>
          </p:cNvPr>
          <p:cNvSpPr txBox="1"/>
          <p:nvPr/>
        </p:nvSpPr>
        <p:spPr>
          <a:xfrm>
            <a:off x="6424692" y="5419779"/>
            <a:ext cx="3178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Amount not including tax, if tax is on your receipt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0BE187E-0B1D-4658-8D1D-BFC60F4C6CCF}"/>
              </a:ext>
            </a:extLst>
          </p:cNvPr>
          <p:cNvCxnSpPr>
            <a:stCxn id="23" idx="1"/>
          </p:cNvCxnSpPr>
          <p:nvPr/>
        </p:nvCxnSpPr>
        <p:spPr>
          <a:xfrm flipH="1" flipV="1">
            <a:off x="5813425" y="5613688"/>
            <a:ext cx="611267" cy="67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684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9916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84DCCD-0860-4729-8E18-2625697AFEEE}"/>
              </a:ext>
            </a:extLst>
          </p:cNvPr>
          <p:cNvSpPr txBox="1"/>
          <p:nvPr/>
        </p:nvSpPr>
        <p:spPr>
          <a:xfrm>
            <a:off x="1834000" y="541552"/>
            <a:ext cx="8259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Transaction Details – Goods/Services – Highlighted fields should be filled in</a:t>
            </a:r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F34F36-84B0-4BDC-9EDB-3E65450E7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034" y="1007325"/>
            <a:ext cx="6669406" cy="2779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42CFD0-A423-4738-AED7-BE757F1AD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064" y="3742226"/>
            <a:ext cx="8404286" cy="2429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5FBF2A-23C7-49B4-93D6-3B9265240E83}"/>
              </a:ext>
            </a:extLst>
          </p:cNvPr>
          <p:cNvSpPr txBox="1"/>
          <p:nvPr/>
        </p:nvSpPr>
        <p:spPr>
          <a:xfrm>
            <a:off x="3237707" y="2322965"/>
            <a:ext cx="5365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Input appropriate account </a:t>
            </a:r>
            <a:r>
              <a:rPr lang="en-US" sz="1400" dirty="0" err="1"/>
              <a:t>Worktag</a:t>
            </a:r>
            <a:r>
              <a:rPr lang="en-US" sz="1400" dirty="0"/>
              <a:t> – should be one of the four.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68D02D-F8C8-4881-949E-0DCC51FF035C}"/>
              </a:ext>
            </a:extLst>
          </p:cNvPr>
          <p:cNvSpPr txBox="1"/>
          <p:nvPr/>
        </p:nvSpPr>
        <p:spPr>
          <a:xfrm>
            <a:off x="2217739" y="5275263"/>
            <a:ext cx="6471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Cost Center, Fund, Function, Region and Additional </a:t>
            </a:r>
            <a:r>
              <a:rPr lang="en-US" sz="1400" dirty="0" err="1"/>
              <a:t>Worktags</a:t>
            </a:r>
            <a:r>
              <a:rPr lang="en-US" sz="1400" dirty="0"/>
              <a:t> should auto-fill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CEDF2-B99B-462E-B0B9-85AB2A0E66C7}"/>
              </a:ext>
            </a:extLst>
          </p:cNvPr>
          <p:cNvSpPr txBox="1"/>
          <p:nvPr/>
        </p:nvSpPr>
        <p:spPr>
          <a:xfrm>
            <a:off x="10049943" y="3742226"/>
            <a:ext cx="1505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To split Funding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DFA515-7A3D-4663-BE1D-ADEF250E8FA5}"/>
              </a:ext>
            </a:extLst>
          </p:cNvPr>
          <p:cNvSpPr/>
          <p:nvPr/>
        </p:nvSpPr>
        <p:spPr>
          <a:xfrm>
            <a:off x="9513780" y="4048125"/>
            <a:ext cx="373170" cy="42552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585409-07F6-4C34-8193-9CCFE8BC1820}"/>
              </a:ext>
            </a:extLst>
          </p:cNvPr>
          <p:cNvCxnSpPr/>
          <p:nvPr/>
        </p:nvCxnSpPr>
        <p:spPr>
          <a:xfrm flipH="1">
            <a:off x="9686925" y="3841725"/>
            <a:ext cx="356425" cy="339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226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9916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4EFF01-7D95-4A69-A112-0EB40BE5CD5D}"/>
              </a:ext>
            </a:extLst>
          </p:cNvPr>
          <p:cNvSpPr txBox="1"/>
          <p:nvPr/>
        </p:nvSpPr>
        <p:spPr>
          <a:xfrm>
            <a:off x="1793114" y="565150"/>
            <a:ext cx="6917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Transaction Details – Tax – Highlighted fields should be filled in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78B681-70B9-4115-A0B0-4C8CA09CB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60" y="1061085"/>
            <a:ext cx="10393528" cy="30276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2A3C1E-2029-47D3-B0F2-4FC035AF92B2}"/>
              </a:ext>
            </a:extLst>
          </p:cNvPr>
          <p:cNvSpPr txBox="1"/>
          <p:nvPr/>
        </p:nvSpPr>
        <p:spPr>
          <a:xfrm>
            <a:off x="3087211" y="3208338"/>
            <a:ext cx="2008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Spend Category for tax </a:t>
            </a:r>
          </a:p>
          <a:p>
            <a:pPr algn="ctr"/>
            <a:r>
              <a:rPr lang="en-US" sz="1400" dirty="0"/>
              <a:t>SC00199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282128-2350-4B62-A1FB-BECA600CE9D4}"/>
              </a:ext>
            </a:extLst>
          </p:cNvPr>
          <p:cNvCxnSpPr/>
          <p:nvPr/>
        </p:nvCxnSpPr>
        <p:spPr>
          <a:xfrm flipV="1">
            <a:off x="4622801" y="3533140"/>
            <a:ext cx="787399" cy="155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2884018-853A-4D24-BDAC-B503C5905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416" y="4136561"/>
            <a:ext cx="6482082" cy="20370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AB7DBD-49B2-440B-A8F9-84EC3ED43FBE}"/>
              </a:ext>
            </a:extLst>
          </p:cNvPr>
          <p:cNvSpPr txBox="1"/>
          <p:nvPr/>
        </p:nvSpPr>
        <p:spPr>
          <a:xfrm>
            <a:off x="6758358" y="5489138"/>
            <a:ext cx="1705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Amount on receipt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1816E5-EE9E-4C77-8774-405835F52977}"/>
              </a:ext>
            </a:extLst>
          </p:cNvPr>
          <p:cNvCxnSpPr>
            <a:stCxn id="13" idx="1"/>
          </p:cNvCxnSpPr>
          <p:nvPr/>
        </p:nvCxnSpPr>
        <p:spPr>
          <a:xfrm flipH="1">
            <a:off x="6028590" y="5643027"/>
            <a:ext cx="729768" cy="51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5FC6507-0EBB-445A-ADCB-701C2AD84372}"/>
              </a:ext>
            </a:extLst>
          </p:cNvPr>
          <p:cNvSpPr txBox="1"/>
          <p:nvPr/>
        </p:nvSpPr>
        <p:spPr>
          <a:xfrm>
            <a:off x="1065214" y="4319587"/>
            <a:ext cx="18151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Special Note: If your receipt does not show tax this line should NOT be added. </a:t>
            </a:r>
          </a:p>
        </p:txBody>
      </p:sp>
    </p:spTree>
    <p:extLst>
      <p:ext uri="{BB962C8B-B14F-4D97-AF65-F5344CB8AC3E}">
        <p14:creationId xmlns:p14="http://schemas.microsoft.com/office/powerpoint/2010/main" val="2921273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9916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53A468-E23E-442B-9BA6-F5A67C346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501" y="531813"/>
            <a:ext cx="9056687" cy="2766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97BCC2-517A-430F-B798-9A680B648865}"/>
              </a:ext>
            </a:extLst>
          </p:cNvPr>
          <p:cNvSpPr txBox="1"/>
          <p:nvPr/>
        </p:nvSpPr>
        <p:spPr>
          <a:xfrm>
            <a:off x="3304350" y="1607058"/>
            <a:ext cx="532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Project, Program, Gift, Grant and Cost Center need to be blank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04AF68-1639-4B88-AEED-5C0019ABE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675" y="3349611"/>
            <a:ext cx="7985760" cy="26361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71B2D5-E6D9-4D37-B99A-02BFDB64A75B}"/>
              </a:ext>
            </a:extLst>
          </p:cNvPr>
          <p:cNvSpPr txBox="1"/>
          <p:nvPr/>
        </p:nvSpPr>
        <p:spPr>
          <a:xfrm>
            <a:off x="3478968" y="4485283"/>
            <a:ext cx="52428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Fund: FD053,  Function: FN059 and Region: RG10</a:t>
            </a:r>
          </a:p>
          <a:p>
            <a:r>
              <a:rPr lang="en-US" dirty="0"/>
              <a:t>No Additional </a:t>
            </a:r>
            <a:r>
              <a:rPr lang="en-US" dirty="0" err="1"/>
              <a:t>Worktags</a:t>
            </a:r>
            <a:endParaRPr lang="en-US" dirty="0"/>
          </a:p>
          <a:p>
            <a:r>
              <a:rPr lang="en-US" dirty="0"/>
              <a:t>Do not split funding on tax line</a:t>
            </a:r>
          </a:p>
        </p:txBody>
      </p:sp>
    </p:spTree>
    <p:extLst>
      <p:ext uri="{BB962C8B-B14F-4D97-AF65-F5344CB8AC3E}">
        <p14:creationId xmlns:p14="http://schemas.microsoft.com/office/powerpoint/2010/main" val="3249067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E16A-7A17-4E1F-9DFF-5D79CA258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Interdepartmental Requisition and Invoice</a:t>
            </a:r>
            <a:br>
              <a:rPr lang="en-US" sz="3400" dirty="0"/>
            </a:br>
            <a:r>
              <a:rPr lang="en-US" sz="3400" dirty="0"/>
              <a:t>(IRI)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8019F-0555-4B4E-B6C1-839BA641F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this form to make purchases within WSU.</a:t>
            </a:r>
          </a:p>
          <a:p>
            <a:r>
              <a:rPr lang="en-US" dirty="0"/>
              <a:t>Step One: Fill out IRI Form. (see next page for example)</a:t>
            </a:r>
          </a:p>
          <a:p>
            <a:pPr lvl="1"/>
            <a:r>
              <a:rPr lang="en-US" dirty="0"/>
              <a:t>Form available:</a:t>
            </a:r>
          </a:p>
          <a:p>
            <a:pPr lvl="2"/>
            <a:r>
              <a:rPr lang="en-US" dirty="0">
                <a:hlinkClick r:id="rId2"/>
              </a:rPr>
              <a:t>https://business-center.cw.wsu.edu/purchasing/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https://policies.wsu.edu/prf/04-01-forms-index/</a:t>
            </a:r>
            <a:endParaRPr lang="en-US" dirty="0"/>
          </a:p>
          <a:p>
            <a:r>
              <a:rPr lang="en-US" dirty="0"/>
              <a:t>Step Two: Submit IRI for approval.</a:t>
            </a:r>
          </a:p>
          <a:p>
            <a:pPr lvl="1"/>
            <a:r>
              <a:rPr lang="en-US" dirty="0"/>
              <a:t>Submit to:</a:t>
            </a:r>
          </a:p>
          <a:p>
            <a:pPr lvl="2"/>
            <a:r>
              <a:rPr lang="en-US" dirty="0"/>
              <a:t>Project/Program/Gift approval: </a:t>
            </a:r>
            <a:r>
              <a:rPr lang="en-US" dirty="0">
                <a:hlinkClick r:id="rId4"/>
              </a:rPr>
              <a:t>purchasing.bc@wsu.edu</a:t>
            </a:r>
            <a:endParaRPr lang="en-US" dirty="0"/>
          </a:p>
          <a:p>
            <a:pPr lvl="2"/>
            <a:r>
              <a:rPr lang="en-US" dirty="0"/>
              <a:t>Grant approval: Department Grant Administrator</a:t>
            </a:r>
          </a:p>
          <a:p>
            <a:r>
              <a:rPr lang="en-US" dirty="0"/>
              <a:t>Step Three: Email IRI to Supplier Department.</a:t>
            </a:r>
          </a:p>
        </p:txBody>
      </p:sp>
    </p:spTree>
    <p:extLst>
      <p:ext uri="{BB962C8B-B14F-4D97-AF65-F5344CB8AC3E}">
        <p14:creationId xmlns:p14="http://schemas.microsoft.com/office/powerpoint/2010/main" val="2744558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9916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1F80-54F3-4DCB-BE06-161162F7C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827564"/>
            <a:ext cx="10439400" cy="5067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2BF890-D48B-45E3-8862-023980CD256E}"/>
              </a:ext>
            </a:extLst>
          </p:cNvPr>
          <p:cNvSpPr txBox="1"/>
          <p:nvPr/>
        </p:nvSpPr>
        <p:spPr>
          <a:xfrm>
            <a:off x="1512888" y="1347321"/>
            <a:ext cx="2598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Upload PDF version of your invoice and/or Receipt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0FB146-FF19-4217-BDC2-E56FC0A98B7F}"/>
              </a:ext>
            </a:extLst>
          </p:cNvPr>
          <p:cNvSpPr/>
          <p:nvPr/>
        </p:nvSpPr>
        <p:spPr>
          <a:xfrm>
            <a:off x="900113" y="5098415"/>
            <a:ext cx="1271587" cy="9515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D76B24-247E-468D-AAB6-D90642745586}"/>
              </a:ext>
            </a:extLst>
          </p:cNvPr>
          <p:cNvSpPr txBox="1"/>
          <p:nvPr/>
        </p:nvSpPr>
        <p:spPr>
          <a:xfrm>
            <a:off x="2428731" y="5013325"/>
            <a:ext cx="2066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Once complete Submit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1F73983-37AF-4E0B-AC3C-23CEA2881762}"/>
              </a:ext>
            </a:extLst>
          </p:cNvPr>
          <p:cNvCxnSpPr/>
          <p:nvPr/>
        </p:nvCxnSpPr>
        <p:spPr>
          <a:xfrm flipH="1">
            <a:off x="1576388" y="5275263"/>
            <a:ext cx="8204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616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E614C-AF84-4003-B272-6C650D29D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 Procurement Card Transaction Verifications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397148-FA31-49F8-96B4-D9328E48DC91}"/>
              </a:ext>
            </a:extLst>
          </p:cNvPr>
          <p:cNvSpPr txBox="1"/>
          <p:nvPr/>
        </p:nvSpPr>
        <p:spPr>
          <a:xfrm>
            <a:off x="7548880" y="4368800"/>
            <a:ext cx="256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Reports are the same, select one to continue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A05EA29-9F35-4DFF-85A4-5FB1082BC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1006" y="1870631"/>
            <a:ext cx="6061234" cy="1969076"/>
          </a:xfrm>
        </p:spPr>
      </p:pic>
    </p:spTree>
    <p:extLst>
      <p:ext uri="{BB962C8B-B14F-4D97-AF65-F5344CB8AC3E}">
        <p14:creationId xmlns:p14="http://schemas.microsoft.com/office/powerpoint/2010/main" val="2519261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9916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B741A-2C93-4BDD-983D-216AEDB42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413" y="826821"/>
            <a:ext cx="7416800" cy="5409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0FE685-EAAF-4542-8E44-2D5510328FB6}"/>
              </a:ext>
            </a:extLst>
          </p:cNvPr>
          <p:cNvSpPr txBox="1"/>
          <p:nvPr/>
        </p:nvSpPr>
        <p:spPr>
          <a:xfrm>
            <a:off x="5986704" y="3172925"/>
            <a:ext cx="15981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Can be left blank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7718F4A-918B-4AAB-BAE3-26D27CC34E2C}"/>
              </a:ext>
            </a:extLst>
          </p:cNvPr>
          <p:cNvCxnSpPr>
            <a:cxnSpLocks/>
          </p:cNvCxnSpPr>
          <p:nvPr/>
        </p:nvCxnSpPr>
        <p:spPr>
          <a:xfrm flipH="1">
            <a:off x="5467352" y="3313430"/>
            <a:ext cx="581026" cy="26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2174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9916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FE49B4-6BE2-4E41-9938-DED7A5A1B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1" y="565150"/>
            <a:ext cx="8439150" cy="1438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69396F-11D7-473B-8B10-D0ACA62C4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131" y="2003425"/>
            <a:ext cx="7016856" cy="42995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2294E3-F9E0-4A9A-8B55-DEA96587E9FB}"/>
              </a:ext>
            </a:extLst>
          </p:cNvPr>
          <p:cNvSpPr txBox="1"/>
          <p:nvPr/>
        </p:nvSpPr>
        <p:spPr>
          <a:xfrm>
            <a:off x="9169084" y="960438"/>
            <a:ext cx="2143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Transactions in draft status have not been submitted/approved.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8D2348-CF83-47D3-9FFA-16B4DDB6992C}"/>
              </a:ext>
            </a:extLst>
          </p:cNvPr>
          <p:cNvCxnSpPr>
            <a:stCxn id="7" idx="1"/>
          </p:cNvCxnSpPr>
          <p:nvPr/>
        </p:nvCxnSpPr>
        <p:spPr>
          <a:xfrm flipH="1">
            <a:off x="8666480" y="1329770"/>
            <a:ext cx="502604" cy="279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5B15A2A-CA23-4D0A-9AF4-52D499CE244D}"/>
              </a:ext>
            </a:extLst>
          </p:cNvPr>
          <p:cNvSpPr/>
          <p:nvPr/>
        </p:nvSpPr>
        <p:spPr>
          <a:xfrm>
            <a:off x="2959100" y="2952750"/>
            <a:ext cx="364364" cy="25558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17CCF4-65F4-49C4-987A-A826D4D8290D}"/>
              </a:ext>
            </a:extLst>
          </p:cNvPr>
          <p:cNvSpPr/>
          <p:nvPr/>
        </p:nvSpPr>
        <p:spPr>
          <a:xfrm>
            <a:off x="3289089" y="3524250"/>
            <a:ext cx="1508336" cy="3524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16F293-1F3D-4C92-826E-7C8EE152525D}"/>
              </a:ext>
            </a:extLst>
          </p:cNvPr>
          <p:cNvSpPr txBox="1"/>
          <p:nvPr/>
        </p:nvSpPr>
        <p:spPr>
          <a:xfrm>
            <a:off x="864628" y="3023047"/>
            <a:ext cx="18426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To edit or complete:</a:t>
            </a:r>
          </a:p>
          <a:p>
            <a:r>
              <a:rPr lang="en-US" sz="1400" dirty="0"/>
              <a:t>Step 1</a:t>
            </a:r>
          </a:p>
          <a:p>
            <a:r>
              <a:rPr lang="en-US" sz="1400" dirty="0"/>
              <a:t>Step 2</a:t>
            </a:r>
          </a:p>
          <a:p>
            <a:r>
              <a:rPr lang="en-US" sz="1400" dirty="0"/>
              <a:t>Step 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F3E937-654E-4B22-A75B-AAA75750B7E7}"/>
              </a:ext>
            </a:extLst>
          </p:cNvPr>
          <p:cNvCxnSpPr/>
          <p:nvPr/>
        </p:nvCxnSpPr>
        <p:spPr>
          <a:xfrm flipV="1">
            <a:off x="1504950" y="3208338"/>
            <a:ext cx="1307307" cy="213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5F8735-11D1-46F1-8A30-70673702FB14}"/>
              </a:ext>
            </a:extLst>
          </p:cNvPr>
          <p:cNvCxnSpPr/>
          <p:nvPr/>
        </p:nvCxnSpPr>
        <p:spPr>
          <a:xfrm>
            <a:off x="1518047" y="3602832"/>
            <a:ext cx="1936354" cy="85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A71175E-9FB4-4F55-8F36-D8981323D9F8}"/>
              </a:ext>
            </a:extLst>
          </p:cNvPr>
          <p:cNvCxnSpPr/>
          <p:nvPr/>
        </p:nvCxnSpPr>
        <p:spPr>
          <a:xfrm flipV="1">
            <a:off x="1504950" y="3768011"/>
            <a:ext cx="3507549" cy="48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156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3E71-5CA9-48AA-8254-D4CE936D4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40564-C863-4F8F-BFB7-3BCD071F1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Business Center Purchasing</a:t>
            </a:r>
          </a:p>
          <a:p>
            <a:pPr lvl="1"/>
            <a:r>
              <a:rPr lang="en-US" dirty="0">
                <a:hlinkClick r:id="rId2"/>
              </a:rPr>
              <a:t>https://business-center.cw.wsu.edu/purchasing/</a:t>
            </a:r>
            <a:r>
              <a:rPr lang="en-US" dirty="0"/>
              <a:t> </a:t>
            </a:r>
          </a:p>
          <a:p>
            <a:r>
              <a:rPr lang="en-US" dirty="0"/>
              <a:t>Workday Reference Guides</a:t>
            </a:r>
          </a:p>
          <a:p>
            <a:pPr lvl="1"/>
            <a:r>
              <a:rPr lang="en-US" dirty="0">
                <a:hlinkClick r:id="rId3"/>
              </a:rPr>
              <a:t>https://confluence.esg.wsu.edu/display/WKB/Reference+Guides</a:t>
            </a:r>
            <a:r>
              <a:rPr lang="en-US" dirty="0"/>
              <a:t> </a:t>
            </a:r>
          </a:p>
          <a:p>
            <a:r>
              <a:rPr lang="en-US" dirty="0"/>
              <a:t>Budget-Project Crosswalk</a:t>
            </a:r>
          </a:p>
          <a:p>
            <a:pPr lvl="1"/>
            <a:r>
              <a:rPr lang="en-US" dirty="0">
                <a:hlinkClick r:id="rId4"/>
              </a:rPr>
              <a:t>https://wsuaacprodoac-wsucloud.analytics.ocp.oraclecloud.com/analytics/saw.dll?Dashboard&amp;PortalPath=%2Fshared%2FWSU%20Modernization%20Crosswalks%2F_portal%2FWSU%20Modernization%20Crosswalks%20-%20Finance&amp;page=XW_ACCOUNTS</a:t>
            </a:r>
            <a:r>
              <a:rPr lang="en-US" dirty="0"/>
              <a:t> </a:t>
            </a:r>
          </a:p>
          <a:p>
            <a:r>
              <a:rPr lang="en-US" dirty="0"/>
              <a:t>Request Non-Catalog Item</a:t>
            </a:r>
          </a:p>
          <a:p>
            <a:pPr lvl="1"/>
            <a:r>
              <a:rPr lang="en-US" dirty="0">
                <a:hlinkClick r:id="rId5"/>
              </a:rPr>
              <a:t>https://confluence.esg.wsu.edu/display/WKB/Create+Requisition</a:t>
            </a:r>
            <a:r>
              <a:rPr lang="en-US" dirty="0"/>
              <a:t> </a:t>
            </a:r>
          </a:p>
          <a:p>
            <a:r>
              <a:rPr lang="en-US" dirty="0"/>
              <a:t>Create Supplier Invoice Request</a:t>
            </a:r>
          </a:p>
          <a:p>
            <a:pPr lvl="1"/>
            <a:r>
              <a:rPr lang="en-US" dirty="0">
                <a:hlinkClick r:id="rId6"/>
              </a:rPr>
              <a:t>https://confluence.esg.wsu.edu/display/WKB/Create+Supplier+Invoice+Request</a:t>
            </a:r>
            <a:r>
              <a:rPr lang="en-US" dirty="0"/>
              <a:t> </a:t>
            </a:r>
          </a:p>
          <a:p>
            <a:r>
              <a:rPr lang="en-US" dirty="0"/>
              <a:t>Create Supplier Request</a:t>
            </a:r>
          </a:p>
          <a:p>
            <a:pPr lvl="1"/>
            <a:r>
              <a:rPr lang="en-US" dirty="0">
                <a:hlinkClick r:id="rId7"/>
              </a:rPr>
              <a:t>https://confluence.esg.wsu.edu/display/WKB/Create+Supplier+Request</a:t>
            </a:r>
            <a:r>
              <a:rPr lang="en-US" dirty="0"/>
              <a:t> </a:t>
            </a:r>
          </a:p>
          <a:p>
            <a:r>
              <a:rPr lang="en-US" dirty="0"/>
              <a:t>Procurement Card Transaction Verification</a:t>
            </a:r>
          </a:p>
          <a:p>
            <a:pPr lvl="1"/>
            <a:r>
              <a:rPr lang="en-US" dirty="0">
                <a:hlinkClick r:id="rId8"/>
              </a:rPr>
              <a:t>https://confluence.esg.wsu.edu/display/WKB/Procurement+Card+Transaction+Verification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57A711-0623-4C3A-AD82-DEBE4539BA70}"/>
              </a:ext>
            </a:extLst>
          </p:cNvPr>
          <p:cNvSpPr txBox="1"/>
          <p:nvPr/>
        </p:nvSpPr>
        <p:spPr>
          <a:xfrm>
            <a:off x="640115" y="5981700"/>
            <a:ext cx="10880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Always feel welcome to reach out to </a:t>
            </a:r>
            <a:r>
              <a:rPr lang="en-US" dirty="0">
                <a:hlinkClick r:id="rId9"/>
              </a:rPr>
              <a:t>purchasing.bc@wsu.edu</a:t>
            </a:r>
            <a:r>
              <a:rPr lang="en-US" dirty="0"/>
              <a:t> for additional information or guidance. </a:t>
            </a:r>
          </a:p>
          <a:p>
            <a:pPr algn="ctr"/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897737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8334A2EF-69D9-41C1-9876-91D7FCF7C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74C0C03-1202-4DC9-BA33-998DDFB3F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id="{60BF984B-F4C1-4BF0-B296-72CAD881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2E887C16-A8CC-48BD-A34B-69B5D14BE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">
              <a:extLst>
                <a:ext uri="{FF2B5EF4-FFF2-40B4-BE49-F238E27FC236}">
                  <a16:creationId xmlns:a16="http://schemas.microsoft.com/office/drawing/2014/main" id="{1194B805-0CE2-4FD6-804E-2771E18BB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">
              <a:extLst>
                <a:ext uri="{FF2B5EF4-FFF2-40B4-BE49-F238E27FC236}">
                  <a16:creationId xmlns:a16="http://schemas.microsoft.com/office/drawing/2014/main" id="{96000EBD-113B-4BB5-94F2-B2C961094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">
              <a:extLst>
                <a:ext uri="{FF2B5EF4-FFF2-40B4-BE49-F238E27FC236}">
                  <a16:creationId xmlns:a16="http://schemas.microsoft.com/office/drawing/2014/main" id="{C2C37892-BF6A-4DDB-BAA9-48B6A051E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">
              <a:extLst>
                <a:ext uri="{FF2B5EF4-FFF2-40B4-BE49-F238E27FC236}">
                  <a16:creationId xmlns:a16="http://schemas.microsoft.com/office/drawing/2014/main" id="{B3A53A2B-EB9B-4318-A7F9-E371D211E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1">
              <a:extLst>
                <a:ext uri="{FF2B5EF4-FFF2-40B4-BE49-F238E27FC236}">
                  <a16:creationId xmlns:a16="http://schemas.microsoft.com/office/drawing/2014/main" id="{59001F5F-9338-43E1-BB4B-21C681CA2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2">
              <a:extLst>
                <a:ext uri="{FF2B5EF4-FFF2-40B4-BE49-F238E27FC236}">
                  <a16:creationId xmlns:a16="http://schemas.microsoft.com/office/drawing/2014/main" id="{24781ABE-347F-40E9-9BB2-3E35C8F15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3">
              <a:extLst>
                <a:ext uri="{FF2B5EF4-FFF2-40B4-BE49-F238E27FC236}">
                  <a16:creationId xmlns:a16="http://schemas.microsoft.com/office/drawing/2014/main" id="{6D8A7767-4D16-4AB7-8277-D66FEC7F7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4">
              <a:extLst>
                <a:ext uri="{FF2B5EF4-FFF2-40B4-BE49-F238E27FC236}">
                  <a16:creationId xmlns:a16="http://schemas.microsoft.com/office/drawing/2014/main" id="{1B7D649D-9559-4E1D-937A-351948350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5">
              <a:extLst>
                <a:ext uri="{FF2B5EF4-FFF2-40B4-BE49-F238E27FC236}">
                  <a16:creationId xmlns:a16="http://schemas.microsoft.com/office/drawing/2014/main" id="{45AA5D21-8C7B-4C77-815C-C3A8EA0A5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6">
              <a:extLst>
                <a:ext uri="{FF2B5EF4-FFF2-40B4-BE49-F238E27FC236}">
                  <a16:creationId xmlns:a16="http://schemas.microsoft.com/office/drawing/2014/main" id="{D7A46675-AA96-41DB-B9DB-CAA471A20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7">
              <a:extLst>
                <a:ext uri="{FF2B5EF4-FFF2-40B4-BE49-F238E27FC236}">
                  <a16:creationId xmlns:a16="http://schemas.microsoft.com/office/drawing/2014/main" id="{82090F8A-ECF2-423C-98D0-8EF226220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8">
              <a:extLst>
                <a:ext uri="{FF2B5EF4-FFF2-40B4-BE49-F238E27FC236}">
                  <a16:creationId xmlns:a16="http://schemas.microsoft.com/office/drawing/2014/main" id="{EA5DE46B-A4BE-407F-835A-693D3E979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9">
              <a:extLst>
                <a:ext uri="{FF2B5EF4-FFF2-40B4-BE49-F238E27FC236}">
                  <a16:creationId xmlns:a16="http://schemas.microsoft.com/office/drawing/2014/main" id="{429E4297-5489-465D-A6D7-03BD468E0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0">
              <a:extLst>
                <a:ext uri="{FF2B5EF4-FFF2-40B4-BE49-F238E27FC236}">
                  <a16:creationId xmlns:a16="http://schemas.microsoft.com/office/drawing/2014/main" id="{69A4CFA1-B603-453B-AC53-49E8A8DF7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1">
              <a:extLst>
                <a:ext uri="{FF2B5EF4-FFF2-40B4-BE49-F238E27FC236}">
                  <a16:creationId xmlns:a16="http://schemas.microsoft.com/office/drawing/2014/main" id="{7A997EDF-8927-490B-AD5F-046317B8B2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2">
              <a:extLst>
                <a:ext uri="{FF2B5EF4-FFF2-40B4-BE49-F238E27FC236}">
                  <a16:creationId xmlns:a16="http://schemas.microsoft.com/office/drawing/2014/main" id="{3C91BE84-B1A4-4592-A942-2C72C86DD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3">
              <a:extLst>
                <a:ext uri="{FF2B5EF4-FFF2-40B4-BE49-F238E27FC236}">
                  <a16:creationId xmlns:a16="http://schemas.microsoft.com/office/drawing/2014/main" id="{A0AAA5CD-6E44-429A-91FA-D650BAF9E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ACDBA9-5F34-40F8-8445-5C6465BB3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663" y="1455611"/>
            <a:ext cx="3849624" cy="2312521"/>
          </a:xfrm>
        </p:spPr>
        <p:txBody>
          <a:bodyPr vert="horz" lIns="228600" tIns="228600" rIns="228600" bIns="0" rtlCol="0"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IRI Example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8CA0C52-5ACA-4F17-AA4A-312E0E110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EEF6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text, application, table&#10;&#10;Description automatically generated">
            <a:extLst>
              <a:ext uri="{FF2B5EF4-FFF2-40B4-BE49-F238E27FC236}">
                <a16:creationId xmlns:a16="http://schemas.microsoft.com/office/drawing/2014/main" id="{77B699A7-B965-45BD-AC7F-A9CEEF431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15" y="1974226"/>
            <a:ext cx="5641848" cy="2891447"/>
          </a:xfrm>
          <a:prstGeom prst="rect">
            <a:avLst/>
          </a:prstGeom>
          <a:ln w="12700">
            <a:noFill/>
          </a:ln>
        </p:spPr>
      </p:pic>
      <p:sp>
        <p:nvSpPr>
          <p:cNvPr id="121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50273" y="3291386"/>
            <a:ext cx="407233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1A3FCBB3-26C7-49D3-A81B-1BD5C592E5BE}"/>
              </a:ext>
            </a:extLst>
          </p:cNvPr>
          <p:cNvCxnSpPr>
            <a:cxnSpLocks/>
          </p:cNvCxnSpPr>
          <p:nvPr/>
        </p:nvCxnSpPr>
        <p:spPr>
          <a:xfrm rot="16200000" flipH="1">
            <a:off x="1746592" y="1748088"/>
            <a:ext cx="1459505" cy="942751"/>
          </a:xfrm>
          <a:prstGeom prst="bentConnector3">
            <a:avLst>
              <a:gd name="adj1" fmla="val 10000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EB48BB4-8251-475B-81F8-D6B73735994B}"/>
              </a:ext>
            </a:extLst>
          </p:cNvPr>
          <p:cNvSpPr txBox="1"/>
          <p:nvPr/>
        </p:nvSpPr>
        <p:spPr>
          <a:xfrm>
            <a:off x="1979802" y="1369117"/>
            <a:ext cx="3450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Enter appropriate Gift/Grant/Program/Project</a:t>
            </a:r>
          </a:p>
        </p:txBody>
      </p:sp>
    </p:spTree>
    <p:extLst>
      <p:ext uri="{BB962C8B-B14F-4D97-AF65-F5344CB8AC3E}">
        <p14:creationId xmlns:p14="http://schemas.microsoft.com/office/powerpoint/2010/main" val="297903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CB4DA44-742C-414B-BA05-633FAAFEB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id="{646F5217-C700-42DF-A991-60041BF85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86B42890-A2EB-4CD5-B95E-28BB1B9DC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7">
              <a:extLst>
                <a:ext uri="{FF2B5EF4-FFF2-40B4-BE49-F238E27FC236}">
                  <a16:creationId xmlns:a16="http://schemas.microsoft.com/office/drawing/2014/main" id="{3C4C7C00-4C35-4304-971D-F6545F151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8">
              <a:extLst>
                <a:ext uri="{FF2B5EF4-FFF2-40B4-BE49-F238E27FC236}">
                  <a16:creationId xmlns:a16="http://schemas.microsoft.com/office/drawing/2014/main" id="{062703B6-D095-40E9-AED8-A3895537F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9">
              <a:extLst>
                <a:ext uri="{FF2B5EF4-FFF2-40B4-BE49-F238E27FC236}">
                  <a16:creationId xmlns:a16="http://schemas.microsoft.com/office/drawing/2014/main" id="{055808A0-E0B8-4AC4-B721-4A61DF27E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10">
              <a:extLst>
                <a:ext uri="{FF2B5EF4-FFF2-40B4-BE49-F238E27FC236}">
                  <a16:creationId xmlns:a16="http://schemas.microsoft.com/office/drawing/2014/main" id="{A5C20225-C8C2-466D-BDA5-9CBA8CFE4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11">
              <a:extLst>
                <a:ext uri="{FF2B5EF4-FFF2-40B4-BE49-F238E27FC236}">
                  <a16:creationId xmlns:a16="http://schemas.microsoft.com/office/drawing/2014/main" id="{4FE00035-FBE7-4831-851B-4FEC2CDC9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12">
              <a:extLst>
                <a:ext uri="{FF2B5EF4-FFF2-40B4-BE49-F238E27FC236}">
                  <a16:creationId xmlns:a16="http://schemas.microsoft.com/office/drawing/2014/main" id="{F6E5955C-9D0F-4D45-941B-38C00DCB5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13">
              <a:extLst>
                <a:ext uri="{FF2B5EF4-FFF2-40B4-BE49-F238E27FC236}">
                  <a16:creationId xmlns:a16="http://schemas.microsoft.com/office/drawing/2014/main" id="{28A4AF89-C648-4D4F-9728-5EE6996F8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14">
              <a:extLst>
                <a:ext uri="{FF2B5EF4-FFF2-40B4-BE49-F238E27FC236}">
                  <a16:creationId xmlns:a16="http://schemas.microsoft.com/office/drawing/2014/main" id="{2AE30D5F-611C-4C24-B74D-EE52F199B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5" name="Freeform 15">
              <a:extLst>
                <a:ext uri="{FF2B5EF4-FFF2-40B4-BE49-F238E27FC236}">
                  <a16:creationId xmlns:a16="http://schemas.microsoft.com/office/drawing/2014/main" id="{B1313FCA-52AA-4767-BA27-EC3674A3C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6" name="Freeform 16">
              <a:extLst>
                <a:ext uri="{FF2B5EF4-FFF2-40B4-BE49-F238E27FC236}">
                  <a16:creationId xmlns:a16="http://schemas.microsoft.com/office/drawing/2014/main" id="{07FB6C5A-EFC4-4A43-AB27-6244F7CA7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7" name="Freeform 17">
              <a:extLst>
                <a:ext uri="{FF2B5EF4-FFF2-40B4-BE49-F238E27FC236}">
                  <a16:creationId xmlns:a16="http://schemas.microsoft.com/office/drawing/2014/main" id="{3BF24447-F7CC-4598-8910-FAAC77867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8" name="Freeform 18">
              <a:extLst>
                <a:ext uri="{FF2B5EF4-FFF2-40B4-BE49-F238E27FC236}">
                  <a16:creationId xmlns:a16="http://schemas.microsoft.com/office/drawing/2014/main" id="{E8C0FE7B-3A46-4ED7-9C3D-C66FB4E63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9" name="Freeform 19">
              <a:extLst>
                <a:ext uri="{FF2B5EF4-FFF2-40B4-BE49-F238E27FC236}">
                  <a16:creationId xmlns:a16="http://schemas.microsoft.com/office/drawing/2014/main" id="{C93D827F-181D-4B32-A950-DC16B774D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0" name="Freeform 20">
              <a:extLst>
                <a:ext uri="{FF2B5EF4-FFF2-40B4-BE49-F238E27FC236}">
                  <a16:creationId xmlns:a16="http://schemas.microsoft.com/office/drawing/2014/main" id="{2CF17858-D8BB-42DA-ADAF-C5B7DDB11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1" name="Freeform 21">
              <a:extLst>
                <a:ext uri="{FF2B5EF4-FFF2-40B4-BE49-F238E27FC236}">
                  <a16:creationId xmlns:a16="http://schemas.microsoft.com/office/drawing/2014/main" id="{0DBFA4E1-6EAC-4206-819E-36015448E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2" name="Freeform 22">
              <a:extLst>
                <a:ext uri="{FF2B5EF4-FFF2-40B4-BE49-F238E27FC236}">
                  <a16:creationId xmlns:a16="http://schemas.microsoft.com/office/drawing/2014/main" id="{F25D0174-B30E-42BC-BD55-A943BDD62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23">
              <a:extLst>
                <a:ext uri="{FF2B5EF4-FFF2-40B4-BE49-F238E27FC236}">
                  <a16:creationId xmlns:a16="http://schemas.microsoft.com/office/drawing/2014/main" id="{1E31CAD0-C3BC-4821-87CC-78C2AE794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24">
              <a:extLst>
                <a:ext uri="{FF2B5EF4-FFF2-40B4-BE49-F238E27FC236}">
                  <a16:creationId xmlns:a16="http://schemas.microsoft.com/office/drawing/2014/main" id="{5470702A-797A-4762-B2E7-330ECFCFE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25">
              <a:extLst>
                <a:ext uri="{FF2B5EF4-FFF2-40B4-BE49-F238E27FC236}">
                  <a16:creationId xmlns:a16="http://schemas.microsoft.com/office/drawing/2014/main" id="{75857B84-7166-46C1-B6CC-5A981DEF9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F4166B5-BEB6-4D93-91F2-61F18E18D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9645B81-B570-40D4-A717-18FD21349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9" name="Isosceles Triangle 22">
              <a:extLst>
                <a:ext uri="{FF2B5EF4-FFF2-40B4-BE49-F238E27FC236}">
                  <a16:creationId xmlns:a16="http://schemas.microsoft.com/office/drawing/2014/main" id="{D8C83445-9D36-40AB-9B6C-13B432A61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7281DC3-F955-435C-A291-E5CDF00A6E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5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C89FF2-4DA7-47D0-9683-9FDF53A39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760132"/>
            <a:ext cx="4980883" cy="1777829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pPr algn="r"/>
            <a:r>
              <a:rPr lang="en-US" sz="4000">
                <a:solidFill>
                  <a:schemeClr val="tx1"/>
                </a:solidFill>
              </a:rPr>
              <a:t>Request Non-Catalog Items</a:t>
            </a:r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A59355-D821-44BC-9717-2DC9ED7FB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909" y="1088048"/>
            <a:ext cx="5524415" cy="26102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6AC64A-5943-48E2-9E5F-F9B5AC761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7" y="1569954"/>
            <a:ext cx="5300659" cy="153719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231BA-6044-4A71-84A4-2BB59E179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4600" y="4767660"/>
            <a:ext cx="5075720" cy="177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Request Goods</a:t>
            </a:r>
          </a:p>
          <a:p>
            <a:pPr indent="-2286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Request Service</a:t>
            </a:r>
          </a:p>
        </p:txBody>
      </p:sp>
    </p:spTree>
    <p:extLst>
      <p:ext uri="{BB962C8B-B14F-4D97-AF65-F5344CB8AC3E}">
        <p14:creationId xmlns:p14="http://schemas.microsoft.com/office/powerpoint/2010/main" val="2449190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EB478-0C83-49A6-ADA4-8D48BD296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Non-Catalog Item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8A6159-28CB-4522-8DDA-05CD32CF2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7083" y="804068"/>
            <a:ext cx="3005546" cy="524986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415E5-8533-4296-B4C7-B4F56322C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Step 1:</a:t>
            </a:r>
          </a:p>
          <a:p>
            <a:r>
              <a:rPr lang="en-US" dirty="0"/>
              <a:t>Choose Requisition Type &amp; Funding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D44832-F37B-4AB1-81BC-2D27FEA0DE3D}"/>
              </a:ext>
            </a:extLst>
          </p:cNvPr>
          <p:cNvSpPr txBox="1"/>
          <p:nvPr/>
        </p:nvSpPr>
        <p:spPr>
          <a:xfrm>
            <a:off x="8310664" y="2557144"/>
            <a:ext cx="3082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See next slide for Requisition Type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19ACF1-4EA4-4BBF-A719-619E669DC404}"/>
              </a:ext>
            </a:extLst>
          </p:cNvPr>
          <p:cNvCxnSpPr>
            <a:cxnSpLocks/>
          </p:cNvCxnSpPr>
          <p:nvPr/>
        </p:nvCxnSpPr>
        <p:spPr>
          <a:xfrm flipH="1">
            <a:off x="7600950" y="2711033"/>
            <a:ext cx="5526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Brace 32">
            <a:extLst>
              <a:ext uri="{FF2B5EF4-FFF2-40B4-BE49-F238E27FC236}">
                <a16:creationId xmlns:a16="http://schemas.microsoft.com/office/drawing/2014/main" id="{F8147FD1-5B88-4EF8-8DA2-5E9A4A1B450C}"/>
              </a:ext>
            </a:extLst>
          </p:cNvPr>
          <p:cNvSpPr/>
          <p:nvPr/>
        </p:nvSpPr>
        <p:spPr>
          <a:xfrm>
            <a:off x="7996339" y="4228968"/>
            <a:ext cx="314325" cy="1085838"/>
          </a:xfrm>
          <a:prstGeom prst="rightBrace">
            <a:avLst>
              <a:gd name="adj1" fmla="val 8333"/>
              <a:gd name="adj2" fmla="val 438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748B8E-1B73-492B-A4C0-66A566659501}"/>
              </a:ext>
            </a:extLst>
          </p:cNvPr>
          <p:cNvSpPr txBox="1"/>
          <p:nvPr/>
        </p:nvSpPr>
        <p:spPr>
          <a:xfrm>
            <a:off x="8232283" y="4510277"/>
            <a:ext cx="371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Choose appropriate Project/Program/Gift/</a:t>
            </a:r>
          </a:p>
          <a:p>
            <a:r>
              <a:rPr lang="en-US" sz="1400" dirty="0"/>
              <a:t>Grant </a:t>
            </a:r>
            <a:r>
              <a:rPr lang="en-US" sz="1400" dirty="0" err="1"/>
              <a:t>worktag</a:t>
            </a:r>
            <a:r>
              <a:rPr lang="en-US" sz="1400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803857-0185-4FD2-B8D4-CCF763683655}"/>
              </a:ext>
            </a:extLst>
          </p:cNvPr>
          <p:cNvSpPr txBox="1"/>
          <p:nvPr/>
        </p:nvSpPr>
        <p:spPr>
          <a:xfrm>
            <a:off x="8232283" y="5396706"/>
            <a:ext cx="35164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Cost Center, Fund, Function, Region, and</a:t>
            </a:r>
          </a:p>
          <a:p>
            <a:r>
              <a:rPr lang="en-US" sz="1400" dirty="0"/>
              <a:t>Additional </a:t>
            </a:r>
            <a:r>
              <a:rPr lang="en-US" sz="1400" dirty="0" err="1"/>
              <a:t>Worktags</a:t>
            </a:r>
            <a:r>
              <a:rPr lang="en-US" sz="1400" dirty="0"/>
              <a:t> should auto-fill.</a:t>
            </a:r>
          </a:p>
          <a:p>
            <a:endParaRPr lang="en-US" sz="1400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A468D2E-4339-4B0D-BD9E-F742539FAAC9}"/>
              </a:ext>
            </a:extLst>
          </p:cNvPr>
          <p:cNvCxnSpPr>
            <a:cxnSpLocks/>
          </p:cNvCxnSpPr>
          <p:nvPr/>
        </p:nvCxnSpPr>
        <p:spPr>
          <a:xfrm flipH="1">
            <a:off x="7791450" y="5678015"/>
            <a:ext cx="4408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174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C1350F-C88C-4BBA-86A5-E9763BCB3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Requisition Type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FFC16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A60F19-B226-470D-93F0-22F65AFD0A9C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700" r="-4" b="819"/>
          <a:stretch/>
        </p:blipFill>
        <p:spPr>
          <a:xfrm>
            <a:off x="1103257" y="2416047"/>
            <a:ext cx="4626864" cy="3346704"/>
          </a:xfrm>
          <a:prstGeom prst="rect">
            <a:avLst/>
          </a:prstGeom>
          <a:ln w="12700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98AD4C4-6AA8-4DE8-AD7F-B389E270F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703" y="2228850"/>
            <a:ext cx="5028928" cy="3699669"/>
          </a:xfrm>
        </p:spPr>
        <p:txBody>
          <a:bodyPr>
            <a:normAutofit/>
          </a:bodyPr>
          <a:lstStyle/>
          <a:p>
            <a:pPr>
              <a:buClr>
                <a:srgbClr val="FFC16C"/>
              </a:buClr>
            </a:pPr>
            <a:r>
              <a:rPr lang="en-US" dirty="0"/>
              <a:t>Choose the appropriate type of requisition based on items being requested.</a:t>
            </a:r>
          </a:p>
          <a:p>
            <a:pPr>
              <a:buClr>
                <a:srgbClr val="FFC16C"/>
              </a:buClr>
            </a:pPr>
            <a:r>
              <a:rPr lang="en-US" dirty="0"/>
              <a:t>Most common:</a:t>
            </a:r>
          </a:p>
          <a:p>
            <a:pPr lvl="1">
              <a:buClr>
                <a:srgbClr val="FFC16C"/>
              </a:buClr>
            </a:pPr>
            <a:r>
              <a:rPr lang="en-US" dirty="0"/>
              <a:t>Machinery and Equipment Tax Exempt</a:t>
            </a:r>
          </a:p>
          <a:p>
            <a:pPr lvl="1">
              <a:buClr>
                <a:srgbClr val="FFC16C"/>
              </a:buClr>
            </a:pPr>
            <a:r>
              <a:rPr lang="en-US" dirty="0"/>
              <a:t>One Time Goods or Services Purchase</a:t>
            </a:r>
          </a:p>
          <a:p>
            <a:pPr lvl="1">
              <a:buClr>
                <a:srgbClr val="FFC16C"/>
              </a:buClr>
            </a:pPr>
            <a:r>
              <a:rPr lang="en-US" dirty="0"/>
              <a:t>Prevailing Wage </a:t>
            </a:r>
          </a:p>
        </p:txBody>
      </p:sp>
    </p:spTree>
    <p:extLst>
      <p:ext uri="{BB962C8B-B14F-4D97-AF65-F5344CB8AC3E}">
        <p14:creationId xmlns:p14="http://schemas.microsoft.com/office/powerpoint/2010/main" val="75278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CCA8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8D9D85-009D-4EEC-8C89-7F9713991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335" y="960214"/>
            <a:ext cx="4587407" cy="4919472"/>
          </a:xfrm>
          <a:prstGeom prst="rect">
            <a:avLst/>
          </a:prstGeom>
          <a:ln w="12700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2CB5DC-453B-4B96-8FD8-CE24B2B60C70}"/>
              </a:ext>
            </a:extLst>
          </p:cNvPr>
          <p:cNvSpPr txBox="1"/>
          <p:nvPr/>
        </p:nvSpPr>
        <p:spPr>
          <a:xfrm>
            <a:off x="6795028" y="2077888"/>
            <a:ext cx="50389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Searchable Field, common spend categories: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SC00038 Office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SC00040 Instruction/Lab/Medical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SC00041 Supplies and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SC00042 Agricultural/Grounds </a:t>
            </a:r>
            <a:r>
              <a:rPr lang="en-US" sz="1400" dirty="0" err="1"/>
              <a:t>Maint</a:t>
            </a:r>
            <a:r>
              <a:rPr lang="en-US" sz="1400" dirty="0"/>
              <a:t>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SC00118 Other Routine Contractual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Laboratory Analysis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Other Purchase 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B25BFE-EA81-489C-988B-726469E2EE74}"/>
              </a:ext>
            </a:extLst>
          </p:cNvPr>
          <p:cNvSpPr txBox="1"/>
          <p:nvPr/>
        </p:nvSpPr>
        <p:spPr>
          <a:xfrm>
            <a:off x="6795028" y="4696029"/>
            <a:ext cx="3509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Information needed to process an order: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Shipping information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FF80CF-96D6-4F14-AEA9-955A27E0E200}"/>
              </a:ext>
            </a:extLst>
          </p:cNvPr>
          <p:cNvCxnSpPr/>
          <p:nvPr/>
        </p:nvCxnSpPr>
        <p:spPr>
          <a:xfrm flipH="1">
            <a:off x="4013200" y="2228850"/>
            <a:ext cx="2765158" cy="979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226B05-5B32-4974-922A-AA668E8F4EF6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5495926" y="4957639"/>
            <a:ext cx="1299102" cy="33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CAEB520-814B-4205-A6BC-989428FF1259}"/>
              </a:ext>
            </a:extLst>
          </p:cNvPr>
          <p:cNvSpPr txBox="1"/>
          <p:nvPr/>
        </p:nvSpPr>
        <p:spPr>
          <a:xfrm>
            <a:off x="6891071" y="5756473"/>
            <a:ext cx="1197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Add to Cart.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11E602F-E7EE-466B-9900-0F7ED0BF7B93}"/>
              </a:ext>
            </a:extLst>
          </p:cNvPr>
          <p:cNvCxnSpPr/>
          <p:nvPr/>
        </p:nvCxnSpPr>
        <p:spPr>
          <a:xfrm flipH="1" flipV="1">
            <a:off x="2247900" y="5694363"/>
            <a:ext cx="4526865" cy="185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B4EA50F-0DE5-4ED8-8C51-1D7FF0CC400D}"/>
              </a:ext>
            </a:extLst>
          </p:cNvPr>
          <p:cNvSpPr txBox="1"/>
          <p:nvPr/>
        </p:nvSpPr>
        <p:spPr>
          <a:xfrm>
            <a:off x="6798997" y="3882666"/>
            <a:ext cx="470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Special Note: If equipment is over $5K a Capitalized Equipment Spend Category needs to be used. </a:t>
            </a:r>
          </a:p>
        </p:txBody>
      </p:sp>
    </p:spTree>
    <p:extLst>
      <p:ext uri="{BB962C8B-B14F-4D97-AF65-F5344CB8AC3E}">
        <p14:creationId xmlns:p14="http://schemas.microsoft.com/office/powerpoint/2010/main" val="363918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9916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016E88-879F-4B36-A2FB-C1573DA44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20834"/>
            <a:ext cx="10905066" cy="5016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5B9A2B-724A-420F-983A-632B5EE55488}"/>
              </a:ext>
            </a:extLst>
          </p:cNvPr>
          <p:cNvSpPr txBox="1"/>
          <p:nvPr/>
        </p:nvSpPr>
        <p:spPr>
          <a:xfrm>
            <a:off x="3487356" y="4274661"/>
            <a:ext cx="2603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Special Note: If additional items need added continue adding to cart. (One request per vendor.)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DEDD05C5-83D0-4A59-AE25-35075B7DC7EA}"/>
              </a:ext>
            </a:extLst>
          </p:cNvPr>
          <p:cNvSpPr/>
          <p:nvPr/>
        </p:nvSpPr>
        <p:spPr>
          <a:xfrm>
            <a:off x="10979149" y="856298"/>
            <a:ext cx="614363" cy="555625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1DC112-D06E-43F1-BFC4-3A0B2AD70F2D}"/>
              </a:ext>
            </a:extLst>
          </p:cNvPr>
          <p:cNvSpPr txBox="1"/>
          <p:nvPr/>
        </p:nvSpPr>
        <p:spPr>
          <a:xfrm>
            <a:off x="8346794" y="2360473"/>
            <a:ext cx="3190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When ready to “Checkout”. </a:t>
            </a:r>
          </a:p>
          <a:p>
            <a:r>
              <a:rPr lang="en-US" sz="1400" dirty="0"/>
              <a:t>Click on the cart and then Checkout</a:t>
            </a:r>
            <a:r>
              <a:rPr lang="en-US" sz="1400" dirty="0">
                <a:solidFill>
                  <a:schemeClr val="accent1"/>
                </a:solidFill>
              </a:rPr>
              <a:t>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B08E9A-2C8D-4984-AE53-86997592E1AA}"/>
              </a:ext>
            </a:extLst>
          </p:cNvPr>
          <p:cNvCxnSpPr/>
          <p:nvPr/>
        </p:nvCxnSpPr>
        <p:spPr>
          <a:xfrm flipV="1">
            <a:off x="9600934" y="1397877"/>
            <a:ext cx="1355726" cy="1224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133504F-7D3F-4860-AF8A-D1F7505F4B22}"/>
              </a:ext>
            </a:extLst>
          </p:cNvPr>
          <p:cNvCxnSpPr/>
          <p:nvPr/>
        </p:nvCxnSpPr>
        <p:spPr>
          <a:xfrm flipH="1">
            <a:off x="10085389" y="2812341"/>
            <a:ext cx="717549" cy="405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140912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522</TotalTime>
  <Words>1305</Words>
  <Application>Microsoft Office PowerPoint</Application>
  <PresentationFormat>Widescreen</PresentationFormat>
  <Paragraphs>178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Rockwell</vt:lpstr>
      <vt:lpstr>Wingdings</vt:lpstr>
      <vt:lpstr>Atlas</vt:lpstr>
      <vt:lpstr>CAHNRS Business Center</vt:lpstr>
      <vt:lpstr>I need to:</vt:lpstr>
      <vt:lpstr>Interdepartmental Requisition and Invoice (IRI)</vt:lpstr>
      <vt:lpstr>IRI Example</vt:lpstr>
      <vt:lpstr>Request Non-Catalog Items</vt:lpstr>
      <vt:lpstr>Request Non-Catalog Item</vt:lpstr>
      <vt:lpstr>Requisition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 Supplier Invoice Request</vt:lpstr>
      <vt:lpstr>PowerPoint Presentation</vt:lpstr>
      <vt:lpstr>Tip: Verify the Remit to Address matches the address on your invoice</vt:lpstr>
      <vt:lpstr>PowerPoint Presentation</vt:lpstr>
      <vt:lpstr>PowerPoint Presentation</vt:lpstr>
      <vt:lpstr>Create Supplier Request</vt:lpstr>
      <vt:lpstr>PowerPoint Presentation</vt:lpstr>
      <vt:lpstr>PowerPoint Presentation</vt:lpstr>
      <vt:lpstr>Verify Procurement Card Transactions</vt:lpstr>
      <vt:lpstr>Select 1 transaction at a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 Procurement Card Transaction Verifications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CAHNRS Business Center</dc:title>
  <dc:creator>Dixon, Whitney Renee</dc:creator>
  <cp:lastModifiedBy>Dixon, Whitney Renee</cp:lastModifiedBy>
  <cp:revision>46</cp:revision>
  <dcterms:created xsi:type="dcterms:W3CDTF">2021-03-10T16:08:21Z</dcterms:created>
  <dcterms:modified xsi:type="dcterms:W3CDTF">2021-04-01T17:56:34Z</dcterms:modified>
</cp:coreProperties>
</file>