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95" r:id="rId3"/>
    <p:sldId id="265" r:id="rId4"/>
    <p:sldId id="294" r:id="rId5"/>
    <p:sldId id="292" r:id="rId6"/>
    <p:sldId id="309" r:id="rId7"/>
    <p:sldId id="270" r:id="rId8"/>
    <p:sldId id="291" r:id="rId9"/>
    <p:sldId id="268" r:id="rId10"/>
    <p:sldId id="297" r:id="rId11"/>
    <p:sldId id="304" r:id="rId12"/>
    <p:sldId id="307" r:id="rId13"/>
    <p:sldId id="305" r:id="rId14"/>
    <p:sldId id="306" r:id="rId15"/>
    <p:sldId id="308" r:id="rId16"/>
    <p:sldId id="293" r:id="rId17"/>
    <p:sldId id="274" r:id="rId18"/>
    <p:sldId id="310" r:id="rId19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450F7-403A-467C-9453-D21F0430B536}" type="datetimeFigureOut">
              <a:rPr lang="en-US" smtClean="0"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2D640-270E-4180-A88C-B3716A4824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5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2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5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6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9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0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54DA533-1FDE-B24E-840A-1EA674E75E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6/7/2018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EFDB900-830F-2246-AAE6-03E2FAFA32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bie3.ford@wsu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us.psu.edu/mentor/2013/10/839/" TargetMode="External"/><Relationship Id="rId3" Type="http://schemas.openxmlformats.org/officeDocument/2006/relationships/hyperlink" Target="https://home.campusclarity.com/small-acts-of-kindness-micro-affirmations-and-campus-climate/" TargetMode="External"/><Relationship Id="rId7" Type="http://schemas.openxmlformats.org/officeDocument/2006/relationships/hyperlink" Target="http://www.microaggression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verydayfeminism.com/2015/10/why-microaggressions-hurt/" TargetMode="External"/><Relationship Id="rId5" Type="http://schemas.openxmlformats.org/officeDocument/2006/relationships/hyperlink" Target="http://www.wbur.org/remembrance-project/2017/02/08/dr-chester-pierce" TargetMode="External"/><Relationship Id="rId4" Type="http://schemas.openxmlformats.org/officeDocument/2006/relationships/hyperlink" Target="http://u.osu.edu/adventuresinhdfs/2016/11/11/implicitbia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Dd3bzA74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Dd3bzA745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458811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9232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Recognizing and Responding to Microaggressions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10901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presented by Obie Ford III, PhD</a:t>
            </a:r>
            <a:endParaRPr lang="en-US" sz="2400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1800" i="1" dirty="0" smtClean="0">
                <a:solidFill>
                  <a:srgbClr val="FFFFFF"/>
                </a:solidFill>
                <a:latin typeface="Arial"/>
                <a:cs typeface="Arial"/>
              </a:rPr>
              <a:t>Campus Director of Equity and Diversity</a:t>
            </a:r>
          </a:p>
          <a:p>
            <a:r>
              <a:rPr lang="en-US" sz="1800" i="1" dirty="0" smtClean="0">
                <a:solidFill>
                  <a:srgbClr val="FFFFFF"/>
                </a:solidFill>
                <a:latin typeface="Arial"/>
                <a:cs typeface="Arial"/>
              </a:rPr>
              <a:t>Washington State University Vancouver</a:t>
            </a:r>
          </a:p>
          <a:p>
            <a:r>
              <a:rPr lang="en-US" sz="1800" i="1" dirty="0" smtClean="0">
                <a:solidFill>
                  <a:srgbClr val="FFFFFF"/>
                </a:solidFill>
                <a:latin typeface="Arial"/>
                <a:cs typeface="Arial"/>
              </a:rPr>
              <a:t>Reimagining the First Year Professional Development</a:t>
            </a:r>
          </a:p>
          <a:p>
            <a:endParaRPr lang="en-US" sz="1800" b="1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800" b="1" i="1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3600" b="1" i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Impact of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93305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Hurts and re-traumatizes people who already experience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oppression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in the larger world. This can significantly affect one’s ability to be present and learn as they are consumed by their need to take care of their emotions.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Feelings of pain can accumulate and affect student overall health and well-being and possibly retention. </a:t>
            </a:r>
          </a:p>
          <a:p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Erodes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any trust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&amp; credibility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established with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professor/staff/student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leader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seen as someone who “doesn’t care about people like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me.”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By not “leaning into” and examining the situation, we miss learning opportunities for everyone involved.</a:t>
            </a:r>
          </a:p>
          <a:p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Responding to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As campus educators and student leaders, what we can do: </a:t>
            </a:r>
            <a:r>
              <a:rPr lang="en-US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Facilitate </a:t>
            </a:r>
            <a:r>
              <a:rPr lang="en-US" i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the process, not the </a:t>
            </a:r>
            <a:r>
              <a:rPr lang="en-US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content</a:t>
            </a:r>
            <a:r>
              <a:rPr lang="en-US" i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.</a:t>
            </a:r>
          </a:p>
          <a:p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Do not allow a charged statement to be brewed over in silence: </a:t>
            </a:r>
          </a:p>
          <a:p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With a clearly annoyed tone, a white student says to 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professor: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“This is 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UNIV 104, not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a course on diversity!” Model what you want students to do by acknowledging the statement: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Professor/Student Leader: “It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sounds like you’re making a distinction between diversity and 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UNIV 104, that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talking 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about diversity, equity, and belonging are not valid topics for this course. Is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that what you are saying?”   </a:t>
            </a:r>
          </a:p>
          <a:p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Student: “No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, that’s not what I’m 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saying!”</a:t>
            </a:r>
            <a:endParaRPr lang="en-US" sz="2400" dirty="0">
              <a:solidFill>
                <a:prstClr val="white"/>
              </a:solidFill>
              <a:latin typeface="Franklin Gothic Book"/>
              <a:ea typeface="+mj-ea"/>
              <a:cs typeface="+mj-cs"/>
            </a:endParaRPr>
          </a:p>
          <a:p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Professor/Student Leader: “Okay, please clarify </a:t>
            </a:r>
            <a:r>
              <a:rPr lang="en-US" sz="2400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what you are trying to say</a:t>
            </a:r>
            <a:r>
              <a:rPr lang="en-US" sz="24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?” </a:t>
            </a:r>
            <a:endParaRPr lang="en-US" sz="2400" dirty="0">
              <a:solidFill>
                <a:prstClr val="white"/>
              </a:solidFill>
              <a:latin typeface="Franklin Gothic Book"/>
              <a:ea typeface="+mj-ea"/>
              <a:cs typeface="+mj-cs"/>
            </a:endParaRPr>
          </a:p>
          <a:p>
            <a:pPr algn="l"/>
            <a:endParaRPr lang="en-US" sz="24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8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Responding to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96407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As </a:t>
            </a:r>
            <a:r>
              <a:rPr lang="en-US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campus educators and student leaders, what we can do: </a:t>
            </a:r>
            <a:r>
              <a:rPr lang="en-US" i="1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Lean </a:t>
            </a:r>
            <a:r>
              <a:rPr lang="en-US" i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into the tension</a:t>
            </a:r>
            <a:r>
              <a:rPr lang="en-US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. </a:t>
            </a:r>
            <a:endParaRPr lang="en-US" sz="2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Acknowledge necessity of having conversations. Prepare the class for transitions: entering, moving through,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continuing/concluding/exiting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the conversation. 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“We may be entering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crucial and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important terrain here. As a class, how can we make sure that each person is heard?”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Revisit grounding assumptions and needs during class discussions – allow this to evolve per discussion.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Keep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an open mind by asking questions that help you better understand what the person is trying to communicate.</a:t>
            </a:r>
          </a:p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Avoid being defensive by making grand statements about ourselves or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others.</a:t>
            </a:r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Responding to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As </a:t>
            </a:r>
            <a:r>
              <a:rPr lang="en-US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campus educators and student leaders, what we can do: </a:t>
            </a:r>
            <a:r>
              <a:rPr lang="en-US" i="1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express appreciation</a:t>
            </a:r>
            <a:r>
              <a:rPr lang="en-US" dirty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. </a:t>
            </a:r>
            <a:endParaRPr lang="en-US" sz="2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It’s important to recognize, validate, and express appreciation to students for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their bravery,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openness, and willingness to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participating in deliberate dialogue.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“As a class, we have just experienced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crucial conversation. I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appreciate your courage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and commitment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to your education by being willing to engage in these kinds of important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and critical conversations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It’s 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not uncommon to walk away from these conversations feeling unsettled and as we are willing to practice this, we will get better at it. I hope you all will feel free to bring these kinds of topics up again in class.”</a:t>
            </a:r>
          </a:p>
          <a:p>
            <a:endParaRPr lang="en-US" sz="2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48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Responding to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61366"/>
            <a:ext cx="10972800" cy="505175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Microresistance –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Reframing defense to microaggression into proactive focus on the structural nature of the problem; incremental daily efforts to challenge privilege.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Increase personal and psychological resources and strength through self-care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Open The Front </a:t>
            </a:r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oor</a:t>
            </a:r>
            <a:endParaRPr lang="en-US" sz="2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Observe (I noticed…based on concrete, factual info); Think (I think…focus on issue not person); Feel (I feel…feelings as a result of observation/issue); Desire (I would like to see…statement of desired outcome)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Increasing social resources; Show up to equity/diversity events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Confront microaggressions when you witness them, including when you are the perpetrator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Challenge the system when you are in positions to do so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Teach others about microaggression and microresistance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Inclusive Pedagogy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Ally; Accomplice</a:t>
            </a:r>
          </a:p>
          <a:p>
            <a:pPr lvl="1"/>
            <a:endParaRPr lang="en-US" sz="2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2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Responding to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98944"/>
            <a:ext cx="10972800" cy="5051752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Microaffirmations –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acts kindness of that occur wherever people wish to help others succeed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Appreciative Inquiry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Active listening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When I tell you that I feel I have been targeted because of my identity, believe me.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Creating invitation for everyone to participate, amplifying voices, inclusive pedagogy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Affirming feelings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Identify resources and options available; highlight opportunities for growth, healing, empowerment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Help process experiences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“Great to see you, you’ve been in my thoughts. Let’s find some time to connect and chat.” 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Reinforcing and rewarding positive behaviors</a:t>
            </a:r>
          </a:p>
          <a:p>
            <a:pPr lvl="1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Recognize and celebrate use of campus resources; “I’m glad you’re here.”</a:t>
            </a:r>
          </a:p>
          <a:p>
            <a:pPr lvl="1"/>
            <a:endParaRPr lang="en-US" sz="2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3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Responding to Microaggresions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41" y="1276183"/>
            <a:ext cx="4221271" cy="4956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7" y="1276183"/>
            <a:ext cx="4321480" cy="49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1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525793"/>
            <a:ext cx="10972800" cy="4835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Obie Ford III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o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  <a:hlinkClick r:id="rId3"/>
              </a:rPr>
              <a:t>bie3.ford@wsu.edu</a:t>
            </a:r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360-546-9508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@ObieTheCDO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/>
                <a:cs typeface="Arial"/>
              </a:rPr>
              <a:t>(Twitter, Facebook)</a:t>
            </a:r>
          </a:p>
          <a:p>
            <a:pPr marL="0" indent="0">
              <a:buNone/>
            </a:pP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										</a:t>
            </a:r>
          </a:p>
          <a:p>
            <a:pPr lvl="1"/>
            <a:endParaRPr lang="en-US" sz="2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9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298944"/>
            <a:ext cx="10972800" cy="5051752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Castro, R. (2014). Small Acts of Kindness: Microaffirmations and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</a:rPr>
              <a:t>Campus Climate.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  <a:hlinkClick r:id="rId3"/>
              </a:rPr>
              <a:t>https://home.campusclarity.com/small-acts-of-kindness-micro-affirmations-and-campus-climate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  <a:hlinkClick r:id="rId3"/>
              </a:rPr>
              <a:t>/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Dush, C.K. (2016). Fighting Back: Implicit Bias, Microaggressions, and Microresistance. </a:t>
            </a:r>
            <a:r>
              <a:rPr lang="en-US" sz="2200" dirty="0">
                <a:latin typeface="+mj-lt"/>
                <a:hlinkClick r:id="rId4"/>
              </a:rPr>
              <a:t>http://u.osu.edu/adventuresinhdfs/2016/11/11/implicitbias</a:t>
            </a:r>
            <a:r>
              <a:rPr lang="en-US" sz="2200" dirty="0" smtClean="0">
                <a:latin typeface="+mj-lt"/>
                <a:hlinkClick r:id="rId4"/>
              </a:rPr>
              <a:t>/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Ely, E. (2017). Dr. Chester Pierce Understood Racism on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</a:rPr>
              <a:t>Multiple Fronts.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  <a:hlinkClick r:id="rId5"/>
              </a:rPr>
              <a:t>http://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  <a:hlinkClick r:id="rId5"/>
              </a:rPr>
              <a:t>www.wbur.org/remembrance-project/2017/02/08/dr-chester-pierce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Kirkham, A. (2015). Why Microaggressions Hurt. </a:t>
            </a:r>
            <a:r>
              <a:rPr lang="en-US" sz="2200" dirty="0">
                <a:latin typeface="+mj-lt"/>
                <a:hlinkClick r:id="rId6"/>
              </a:rPr>
              <a:t>http://everydayfeminism.com/2015/10/why-microaggressions-hurt</a:t>
            </a:r>
            <a:r>
              <a:rPr lang="en-US" sz="2200" dirty="0" smtClean="0">
                <a:latin typeface="+mj-lt"/>
                <a:hlinkClick r:id="rId6"/>
              </a:rPr>
              <a:t>/</a:t>
            </a:r>
            <a:r>
              <a:rPr lang="en-US" sz="2200" dirty="0" smtClean="0">
                <a:latin typeface="+mj-lt"/>
              </a:rPr>
              <a:t> 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+mj-lt"/>
              </a:rPr>
              <a:t>Microaggressions: Power, Privilege, and 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Everyday Life. </a:t>
            </a:r>
            <a:r>
              <a:rPr lang="en-US" sz="2200" dirty="0">
                <a:latin typeface="+mj-lt"/>
                <a:hlinkClick r:id="rId7"/>
              </a:rPr>
              <a:t>http://www.microaggressions.com</a:t>
            </a:r>
            <a:r>
              <a:rPr lang="en-US" sz="2200" dirty="0" smtClean="0">
                <a:latin typeface="+mj-lt"/>
                <a:hlinkClick r:id="rId7"/>
              </a:rPr>
              <a:t>/</a:t>
            </a:r>
            <a:r>
              <a:rPr lang="en-US" sz="2200" dirty="0" smtClean="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Powell, C., Demetriou, C., Fisher, 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A. 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(2013). Microaffirmations in Academic Advising: Small Acts,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</a:rPr>
              <a:t>Big Impact. </a:t>
            </a:r>
            <a:r>
              <a:rPr lang="en-US" sz="2200" dirty="0">
                <a:solidFill>
                  <a:srgbClr val="FFFFFF"/>
                </a:solidFill>
                <a:latin typeface="+mj-lt"/>
                <a:cs typeface="Arial"/>
                <a:hlinkClick r:id="rId8"/>
              </a:rPr>
              <a:t>https://dus.psu.edu/mentor/2013/10/839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  <a:hlinkClick r:id="rId8"/>
              </a:rPr>
              <a:t>/</a:t>
            </a:r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 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+mj-lt"/>
                <a:cs typeface="Arial"/>
              </a:rPr>
              <a:t>Sue, D.W. (2010). Microaggressions in Everyday Life: Race, Gender, and Sexual Orientation.</a:t>
            </a:r>
            <a:endParaRPr lang="en-US" sz="22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2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3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Microaggressions and Mosquito Bites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356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Arial"/>
              <a:cs typeface="Arial"/>
              <a:hlinkClick r:id="rId3"/>
            </a:endParaRPr>
          </a:p>
          <a:p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en-US" b="1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://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youtu.be/hDd3bzA7450</a:t>
            </a: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94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are Microaggressions?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75967" y="916193"/>
            <a:ext cx="10972800" cy="483567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What do you know about microaggressions</a:t>
            </a:r>
          </a:p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“Brief and commonplace daily verbal, behavioral (nonverbal), and/or environmental indignities whether intentional or unintentional, that communicate hostile, derogatory, or negative racial slights and insults toward people of underrepresented communities and/or or people perceived to hold less power.” (Pierce, 1970; Sue 2010)</a:t>
            </a: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455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Types of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115296"/>
            <a:ext cx="10972800" cy="483567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20624" lvl="0" indent="-384048" defTabSz="914400">
              <a:buClr>
                <a:srgbClr val="F07F09"/>
              </a:buClr>
              <a:buSzPct val="80000"/>
              <a:buFont typeface="Wingdings 2"/>
              <a:buChar char=""/>
            </a:pPr>
            <a:r>
              <a:rPr lang="en-US" sz="2300" b="1" dirty="0" smtClean="0">
                <a:solidFill>
                  <a:prstClr val="white"/>
                </a:solidFill>
                <a:latin typeface="Arial"/>
              </a:rPr>
              <a:t>Microassault  </a:t>
            </a:r>
            <a:endParaRPr lang="en-US" sz="2300" b="1" dirty="0">
              <a:solidFill>
                <a:prstClr val="white"/>
              </a:solidFill>
              <a:latin typeface="Arial"/>
            </a:endParaRPr>
          </a:p>
          <a:p>
            <a:pPr marL="722376" lvl="1" indent="-274320" defTabSz="914400">
              <a:buClr>
                <a:srgbClr val="F07F09"/>
              </a:buClr>
              <a:buSzPct val="90000"/>
              <a:buFont typeface="Wingdings 2"/>
              <a:buChar char=""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E</a:t>
            </a:r>
            <a:r>
              <a:rPr lang="en-US" sz="2000" dirty="0" smtClean="0">
                <a:solidFill>
                  <a:prstClr val="white"/>
                </a:solidFill>
                <a:latin typeface="Arial"/>
              </a:rPr>
              <a:t>xplicit 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derogations characterized primarily by a violent verbal, nonverbal, or environmental attack to hurt the intended target through name-calling, avoidant behavior, or purposeful discriminatory actions</a:t>
            </a:r>
            <a:r>
              <a:rPr lang="en-US" sz="2000" dirty="0" smtClean="0">
                <a:solidFill>
                  <a:prstClr val="white"/>
                </a:solidFill>
                <a:latin typeface="Arial"/>
              </a:rPr>
              <a:t>.</a:t>
            </a:r>
            <a:endParaRPr lang="en-US" sz="2300" dirty="0" smtClean="0">
              <a:solidFill>
                <a:prstClr val="white"/>
              </a:solidFill>
              <a:latin typeface="Arial"/>
            </a:endParaRPr>
          </a:p>
          <a:p>
            <a:pPr marL="420624" lvl="0" indent="-384048" defTabSz="914400">
              <a:buClr>
                <a:srgbClr val="F07F09"/>
              </a:buClr>
              <a:buSzPct val="80000"/>
              <a:buFont typeface="Wingdings 2"/>
              <a:buChar char=""/>
            </a:pPr>
            <a:r>
              <a:rPr lang="en-US" sz="2300" b="1" dirty="0" smtClean="0">
                <a:solidFill>
                  <a:prstClr val="white"/>
                </a:solidFill>
                <a:latin typeface="Arial"/>
              </a:rPr>
              <a:t>Microinsults  </a:t>
            </a:r>
            <a:endParaRPr lang="en-US" sz="2300" b="1" dirty="0">
              <a:solidFill>
                <a:prstClr val="white"/>
              </a:solidFill>
              <a:latin typeface="Arial"/>
            </a:endParaRPr>
          </a:p>
          <a:p>
            <a:pPr marL="722376" lvl="1" indent="-274320" defTabSz="914400">
              <a:buClr>
                <a:srgbClr val="F07F09"/>
              </a:buClr>
              <a:buSzPct val="90000"/>
              <a:buFont typeface="Wingdings 2"/>
              <a:buChar char=""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C</a:t>
            </a:r>
            <a:r>
              <a:rPr lang="en-US" sz="2000" dirty="0" smtClean="0">
                <a:solidFill>
                  <a:prstClr val="white"/>
                </a:solidFill>
                <a:latin typeface="Arial"/>
              </a:rPr>
              <a:t>ommunications 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that convey rudeness and insensitivity and demean a person’s identity</a:t>
            </a:r>
          </a:p>
          <a:p>
            <a:pPr marL="420624" lvl="0" indent="-384048" defTabSz="914400">
              <a:buClr>
                <a:srgbClr val="F07F09"/>
              </a:buClr>
              <a:buSzPct val="80000"/>
              <a:buFont typeface="Wingdings 2"/>
              <a:buChar char=""/>
            </a:pPr>
            <a:r>
              <a:rPr lang="en-US" sz="2300" b="1" dirty="0" smtClean="0">
                <a:solidFill>
                  <a:prstClr val="white"/>
                </a:solidFill>
                <a:latin typeface="Arial"/>
              </a:rPr>
              <a:t>Microinvalidation</a:t>
            </a:r>
            <a:endParaRPr lang="en-US" sz="2300" b="1" dirty="0">
              <a:solidFill>
                <a:prstClr val="white"/>
              </a:solidFill>
              <a:latin typeface="Arial"/>
            </a:endParaRPr>
          </a:p>
          <a:p>
            <a:pPr marL="722376" lvl="1" indent="-274320" defTabSz="914400">
              <a:buClr>
                <a:srgbClr val="F07F09"/>
              </a:buClr>
              <a:buSzPct val="90000"/>
              <a:buFont typeface="Wingdings 2"/>
              <a:buChar char=""/>
            </a:pPr>
            <a:r>
              <a:rPr lang="en-US" sz="2000" dirty="0">
                <a:solidFill>
                  <a:prstClr val="white"/>
                </a:solidFill>
                <a:latin typeface="Arial"/>
              </a:rPr>
              <a:t>C</a:t>
            </a:r>
            <a:r>
              <a:rPr lang="en-US" sz="2000" dirty="0" smtClean="0">
                <a:solidFill>
                  <a:prstClr val="white"/>
                </a:solidFill>
                <a:latin typeface="Arial"/>
              </a:rPr>
              <a:t>ommunications </a:t>
            </a:r>
            <a:r>
              <a:rPr lang="en-US" sz="2000" dirty="0">
                <a:solidFill>
                  <a:prstClr val="white"/>
                </a:solidFill>
                <a:latin typeface="Arial"/>
              </a:rPr>
              <a:t>that exclude, negate, or nullify the psychological thought, feelings, or experiential realities of people who experience micro-aggressions</a:t>
            </a:r>
          </a:p>
          <a:p>
            <a:pPr algn="l"/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5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Examples of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88" y="1377080"/>
            <a:ext cx="4418051" cy="4835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85" y="1377080"/>
            <a:ext cx="4588970" cy="48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Microaggressions: What is your experience?</a:t>
            </a:r>
            <a:endParaRPr lang="en-US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3567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FFFFFF"/>
              </a:solidFill>
              <a:latin typeface="Arial"/>
              <a:cs typeface="Arial"/>
              <a:hlinkClick r:id="rId3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1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586" y="1417638"/>
            <a:ext cx="9782827" cy="47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Macroaggressions</a:t>
            </a:r>
          </a:p>
          <a:p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The structural and systemic arrangements that validate the interests/positions of a dominant group over non-dominant groups. This structure provides a foundation that justifies institutional oppression – from which microaggressions are able to persist. (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Huber &amp; </a:t>
            </a:r>
            <a:r>
              <a:rPr lang="en-US" sz="2600" dirty="0">
                <a:solidFill>
                  <a:srgbClr val="FFFFFF"/>
                </a:solidFill>
                <a:latin typeface="Arial"/>
                <a:cs typeface="Arial"/>
              </a:rPr>
              <a:t>Solorzano, 2015</a:t>
            </a:r>
            <a:r>
              <a:rPr lang="en-US" sz="260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650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Microaggressions in the Classroom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336522"/>
            <a:ext cx="10972800" cy="4835678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Short film featuring students and faculty at University of North Texas</a:t>
            </a:r>
          </a:p>
          <a:p>
            <a:r>
              <a:rPr lang="en-US" sz="2600" b="1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https://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vimeo.com/204588115</a:t>
            </a:r>
            <a:r>
              <a:rPr lang="en-US" sz="2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67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Impact of Microaggressions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5790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Reinforces and perpetuates oppression, including marginalization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prstClr val="white"/>
                </a:solidFill>
              </a:rPr>
              <a:t>Three-part </a:t>
            </a:r>
            <a:r>
              <a:rPr lang="en-US" sz="2400" b="1" dirty="0">
                <a:solidFill>
                  <a:prstClr val="white"/>
                </a:solidFill>
              </a:rPr>
              <a:t>decision-making model (Nadal 2010)</a:t>
            </a:r>
          </a:p>
          <a:p>
            <a:pPr lvl="1"/>
            <a:r>
              <a:rPr lang="en-US" sz="2400" b="1" i="1" dirty="0">
                <a:solidFill>
                  <a:prstClr val="white"/>
                </a:solidFill>
              </a:rPr>
              <a:t>Did this microaggression really occur?</a:t>
            </a:r>
          </a:p>
          <a:p>
            <a:pPr lvl="1"/>
            <a:r>
              <a:rPr lang="en-US" sz="2400" b="1" i="1" dirty="0">
                <a:solidFill>
                  <a:prstClr val="white"/>
                </a:solidFill>
              </a:rPr>
              <a:t>Should I respond to this </a:t>
            </a:r>
            <a:r>
              <a:rPr lang="en-US" sz="2400" b="1" i="1" dirty="0" smtClean="0">
                <a:solidFill>
                  <a:prstClr val="white"/>
                </a:solidFill>
              </a:rPr>
              <a:t>microaggression?</a:t>
            </a:r>
          </a:p>
          <a:p>
            <a:pPr lvl="1"/>
            <a:r>
              <a:rPr lang="en-US" sz="2400" b="1" i="1" dirty="0" smtClean="0">
                <a:solidFill>
                  <a:prstClr val="white"/>
                </a:solidFill>
              </a:rPr>
              <a:t>How </a:t>
            </a:r>
            <a:r>
              <a:rPr lang="en-US" sz="2400" b="1" i="1" dirty="0">
                <a:solidFill>
                  <a:prstClr val="white"/>
                </a:solidFill>
              </a:rPr>
              <a:t>should I respond to this </a:t>
            </a:r>
            <a:r>
              <a:rPr lang="en-US" sz="2400" b="1" i="1" dirty="0" smtClean="0">
                <a:solidFill>
                  <a:prstClr val="white"/>
                </a:solidFill>
              </a:rPr>
              <a:t>microaggression?</a:t>
            </a: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Choose NOT to confront: feel regret, remorse, isolation, guilt</a:t>
            </a:r>
            <a:r>
              <a:rPr lang="en-US" sz="2400" b="1" dirty="0">
                <a:solidFill>
                  <a:prstClr val="white"/>
                </a:solidFill>
              </a:rPr>
              <a:t>,</a:t>
            </a:r>
            <a:r>
              <a:rPr lang="en-US" sz="2400" b="1" dirty="0" smtClean="0">
                <a:solidFill>
                  <a:prstClr val="white"/>
                </a:solidFill>
              </a:rPr>
              <a:t> and/or shame</a:t>
            </a:r>
          </a:p>
          <a:p>
            <a:pPr lvl="0"/>
            <a:r>
              <a:rPr lang="en-US" sz="2400" b="1" dirty="0" smtClean="0">
                <a:solidFill>
                  <a:prstClr val="white"/>
                </a:solidFill>
              </a:rPr>
              <a:t>Choose </a:t>
            </a:r>
            <a:r>
              <a:rPr lang="en-US" sz="2400" b="1" dirty="0">
                <a:solidFill>
                  <a:prstClr val="white"/>
                </a:solidFill>
              </a:rPr>
              <a:t>to </a:t>
            </a:r>
            <a:r>
              <a:rPr lang="en-US" sz="2400" b="1" dirty="0" smtClean="0">
                <a:solidFill>
                  <a:prstClr val="white"/>
                </a:solidFill>
              </a:rPr>
              <a:t>confront, may </a:t>
            </a:r>
            <a:r>
              <a:rPr lang="en-US" sz="2400" b="1" dirty="0">
                <a:solidFill>
                  <a:prstClr val="white"/>
                </a:solidFill>
              </a:rPr>
              <a:t>feel </a:t>
            </a:r>
            <a:r>
              <a:rPr lang="en-US" sz="2400" b="1" dirty="0" smtClean="0">
                <a:solidFill>
                  <a:prstClr val="white"/>
                </a:solidFill>
              </a:rPr>
              <a:t>fear: </a:t>
            </a:r>
          </a:p>
          <a:p>
            <a:pPr lvl="1"/>
            <a:r>
              <a:rPr lang="en-US" sz="2400" b="1" dirty="0">
                <a:solidFill>
                  <a:prstClr val="white"/>
                </a:solidFill>
              </a:rPr>
              <a:t>o</a:t>
            </a:r>
            <a:r>
              <a:rPr lang="en-US" sz="2400" b="1" dirty="0" smtClean="0">
                <a:solidFill>
                  <a:prstClr val="white"/>
                </a:solidFill>
              </a:rPr>
              <a:t>f appearing </a:t>
            </a:r>
            <a:r>
              <a:rPr lang="en-US" sz="2400" b="1" dirty="0">
                <a:solidFill>
                  <a:prstClr val="white"/>
                </a:solidFill>
              </a:rPr>
              <a:t>like a negative representation of </a:t>
            </a:r>
            <a:r>
              <a:rPr lang="en-US" sz="2400" b="1" dirty="0" smtClean="0">
                <a:solidFill>
                  <a:prstClr val="white"/>
                </a:solidFill>
              </a:rPr>
              <a:t>their social group (i.e., race) </a:t>
            </a:r>
          </a:p>
          <a:p>
            <a:pPr lvl="1"/>
            <a:r>
              <a:rPr lang="en-US" sz="2400" b="1" dirty="0" smtClean="0">
                <a:solidFill>
                  <a:prstClr val="white"/>
                </a:solidFill>
              </a:rPr>
              <a:t>of </a:t>
            </a:r>
            <a:r>
              <a:rPr lang="en-US" sz="2400" b="1" dirty="0">
                <a:solidFill>
                  <a:prstClr val="white"/>
                </a:solidFill>
              </a:rPr>
              <a:t>retaliation from the person(s) </a:t>
            </a:r>
            <a:r>
              <a:rPr lang="en-US" sz="2400" b="1" dirty="0" smtClean="0">
                <a:solidFill>
                  <a:prstClr val="white"/>
                </a:solidFill>
              </a:rPr>
              <a:t>confronted (i.e., student may fear professor retaliation);</a:t>
            </a:r>
          </a:p>
          <a:p>
            <a:pPr lvl="1"/>
            <a:r>
              <a:rPr lang="en-US" sz="2400" b="1" dirty="0" smtClean="0">
                <a:solidFill>
                  <a:prstClr val="white"/>
                </a:solidFill>
              </a:rPr>
              <a:t>that </a:t>
            </a:r>
            <a:r>
              <a:rPr lang="en-US" sz="2400" b="1" dirty="0">
                <a:solidFill>
                  <a:prstClr val="white"/>
                </a:solidFill>
              </a:rPr>
              <a:t>they chose an ineffective method of </a:t>
            </a:r>
            <a:r>
              <a:rPr lang="en-US" sz="2400" b="1" dirty="0" smtClean="0">
                <a:solidFill>
                  <a:prstClr val="white"/>
                </a:solidFill>
              </a:rPr>
              <a:t>communication</a:t>
            </a:r>
          </a:p>
          <a:p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4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l"/>
            <a:endParaRPr lang="en-US" sz="6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9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2164</TotalTime>
  <Words>1217</Words>
  <Application>Microsoft Office PowerPoint</Application>
  <PresentationFormat>Widescreen</PresentationFormat>
  <Paragraphs>250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Wingdings 2</vt:lpstr>
      <vt:lpstr>1_Office Theme</vt:lpstr>
      <vt:lpstr>Recognizing and Responding to Microaggressions </vt:lpstr>
      <vt:lpstr>Microaggressions and Mosquito Bites</vt:lpstr>
      <vt:lpstr>What are Microaggressions?</vt:lpstr>
      <vt:lpstr>Types of Microaggressions</vt:lpstr>
      <vt:lpstr>Examples of Microaggressions</vt:lpstr>
      <vt:lpstr>Microaggressions: What is your experience?</vt:lpstr>
      <vt:lpstr>Macroaggressions</vt:lpstr>
      <vt:lpstr>Microaggressions in the Classroom</vt:lpstr>
      <vt:lpstr>The Impact of Microaggressions</vt:lpstr>
      <vt:lpstr>The Impact of Microaggressions</vt:lpstr>
      <vt:lpstr>Responding to Microaggressions</vt:lpstr>
      <vt:lpstr>Responding to Microaggressions</vt:lpstr>
      <vt:lpstr>Responding to Microaggressions</vt:lpstr>
      <vt:lpstr>Responding to Microaggressions</vt:lpstr>
      <vt:lpstr>Responding to Microaggressions</vt:lpstr>
      <vt:lpstr> Responding to Microaggresions</vt:lpstr>
      <vt:lpstr>Thank you!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Obie</dc:creator>
  <cp:lastModifiedBy>Ford, Obie</cp:lastModifiedBy>
  <cp:revision>93</cp:revision>
  <cp:lastPrinted>2018-06-06T18:44:36Z</cp:lastPrinted>
  <dcterms:created xsi:type="dcterms:W3CDTF">2018-01-25T20:43:44Z</dcterms:created>
  <dcterms:modified xsi:type="dcterms:W3CDTF">2018-06-07T21:40:51Z</dcterms:modified>
</cp:coreProperties>
</file>